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0" r:id="rId1"/>
  </p:sldMasterIdLst>
  <p:notesMasterIdLst>
    <p:notesMasterId r:id="rId7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324"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Lst>
  <p:sldSz cx="12192000" cy="6858000"/>
  <p:notesSz cx="6858000" cy="9144000"/>
  <p:embeddedFontLst>
    <p:embeddedFont>
      <p:font typeface="Cambria Math" panose="02040503050406030204" pitchFamily="18" charset="0"/>
      <p:regular r:id="rId72"/>
    </p:embeddedFont>
    <p:embeddedFont>
      <p:font typeface="Roboto Mono" panose="00000009000000000000" pitchFamily="49" charset="0"/>
      <p:regular r:id="rId73"/>
      <p:bold r:id="rId74"/>
      <p:italic r:id="rId75"/>
      <p:boldItalic r:id="rId7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55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font" Target="fonts/font3.fntdata"/><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fntdata"/><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2.fntdata"/><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5.fntdata"/><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
        <p:cNvGrpSpPr/>
        <p:nvPr/>
      </p:nvGrpSpPr>
      <p:grpSpPr>
        <a:xfrm>
          <a:off x="0" y="0"/>
          <a:ext cx="0" cy="0"/>
          <a:chOff x="0" y="0"/>
          <a:chExt cx="0" cy="0"/>
        </a:xfrm>
      </p:grpSpPr>
      <p:sp>
        <p:nvSpPr>
          <p:cNvPr id="28" name="Google Shape;2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 name="Google Shape;2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7ad7030220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37ad703022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37ad7030220_0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g37ad7030220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ad7030220_0_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g37ad7030220_0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37ad7030220_0_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g37ad7030220_0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7af595ab7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3" name="Google Shape;183;g37af595ab7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37af595ab74_0_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g37af595ab74_0_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Google Shape;37;g37bad7db480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 name="Google Shape;38;g37bad7db480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 name="Google Shape;39;g37bad7db480_0_1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37af595ab74_0_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g37af595ab74_0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7af595ab74_0_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g37af595ab74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37af595ab74_0_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g37af595ab74_0_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7ad7030220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7ad7030220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g37ad7030220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7ad7030220_1_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7ad7030220_1_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4" name="Google Shape;244;g37ad7030220_1_2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37ad7030220_1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37ad7030220_1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g37ad7030220_1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37ad7030220_1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37ad7030220_1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g37ad7030220_1_4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28</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7ad7030220_1_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7ad7030220_1_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g37ad7030220_1_4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29</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37ad7030220_1_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37ad7030220_1_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g37ad7030220_1_5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30</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 name="Google Shape;4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7ad7030220_1_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7ad7030220_1_5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g37ad7030220_1_5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31</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7ad7030220_1_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37ad7030220_1_6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9" name="Google Shape;299;g37ad7030220_1_6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37ad7030220_1_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37ad7030220_1_7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0" name="Google Shape;310;g37ad7030220_1_7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7" name="Google Shape;317;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37bad7db480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37bad7db480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g37bad7db480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37bad7db480_1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37bad7db480_1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g37bad7db480_1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36</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7bad7db480_1_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7bad7db480_1_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g37bad7db480_1_1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37</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37bad7db480_1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37bad7db480_1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g37bad7db480_1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38</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37bad7db480_1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37bad7db480_1_2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0" name="Google Shape;360;g37bad7db480_1_2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37bad7db480_1_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37bad7db480_1_6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8" name="Google Shape;368;g37bad7db480_1_6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 name="Google Shape;5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37bad7db480_1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37bad7db480_1_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6" name="Google Shape;376;g37bad7db480_1_4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41</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37bad7db480_1_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37bad7db480_1_5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g37bad7db480_1_5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42</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37bad7db480_1_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37bad7db480_1_6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5" name="Google Shape;395;g37bad7db480_1_6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43</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7bad7db480_1_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7bad7db480_1_8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0" name="Google Shape;410;g37bad7db480_1_8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44</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37bad7db480_1_1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37bad7db480_1_10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0" name="Google Shape;420;g37bad7db480_1_10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45</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7bad7db480_1_1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7bad7db480_1_12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8" name="Google Shape;428;g37bad7db480_1_12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46</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37bad7db480_1_1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37bad7db480_1_1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8" name="Google Shape;438;g37bad7db480_1_13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47</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37bad7db480_1_1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37bad7db480_1_14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6" name="Google Shape;446;g37bad7db480_1_14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48</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37bad7db480_1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37bad7db480_1_1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7" name="Google Shape;457;g37bad7db480_1_1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49</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37bad7db480_1_1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37bad7db480_1_15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0" name="Google Shape;470;g37bad7db480_1_15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50</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 name="Google Shape;6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37bad7db480_1_1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37bad7db480_1_16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0" name="Google Shape;480;g37bad7db480_1_16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51</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7bad7db480_1_2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7bad7db480_1_2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0" name="Google Shape;490;g37bad7db480_1_2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52</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37bad7db480_1_2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37bad7db480_1_2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8" name="Google Shape;498;g37bad7db480_1_23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53</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37bad7db480_1_2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37bad7db480_1_2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9" name="Google Shape;509;g37bad7db480_1_2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54</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37bad7db480_1_2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37bad7db480_1_2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2" name="Google Shape;522;g37bad7db480_1_2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55</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37bad7db480_1_2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37bad7db480_1_25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2" name="Google Shape;532;g37bad7db480_1_25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56</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37bad7db480_1_2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37bad7db480_1_2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2" name="Google Shape;542;g37bad7db480_1_27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57</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9" name="Google Shape;549;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37ad7030220_0_6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5" name="Google Shape;555;g37ad7030220_0_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37ad7030220_0_7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2" name="Google Shape;562;g37ad7030220_0_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 name="Google Shape;7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37ad7030220_0_8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9" name="Google Shape;569;g37ad7030220_0_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37ad7030220_0_9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6" name="Google Shape;576;g37ad7030220_0_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7ad7030220_0_10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3" name="Google Shape;583;g37ad7030220_0_1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37ad7030220_0_1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4" name="Google Shape;594;g37ad7030220_0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37ad7030220_0_1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4" name="Google Shape;604;g37ad7030220_0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37ad7030220_0_1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4" name="Google Shape;614;g37ad7030220_0_1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37af595ab74_0_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4" name="Google Shape;624;g37af595ab74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37be27e364b_0_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37be27e364b_0_4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5" name="Google Shape;635;g37be27e364b_0_4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68</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37c0f9fab6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37c0f9fab60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3" name="Google Shape;643;g37c0f9fab60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 name="Google Shape;8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2"/>
        <p:cNvGrpSpPr/>
        <p:nvPr/>
      </p:nvGrpSpPr>
      <p:grpSpPr>
        <a:xfrm>
          <a:off x="0" y="0"/>
          <a:ext cx="0" cy="0"/>
          <a:chOff x="0" y="0"/>
          <a:chExt cx="0" cy="0"/>
        </a:xfrm>
      </p:grpSpPr>
      <p:pic>
        <p:nvPicPr>
          <p:cNvPr id="13" name="Google Shape;13;p2"/>
          <p:cNvPicPr preferRelativeResize="0"/>
          <p:nvPr/>
        </p:nvPicPr>
        <p:blipFill rotWithShape="1">
          <a:blip r:embed="rId2">
            <a:alphaModFix/>
          </a:blip>
          <a:srcRect r="1564" b="42715"/>
          <a:stretch/>
        </p:blipFill>
        <p:spPr>
          <a:xfrm>
            <a:off x="0" y="1485900"/>
            <a:ext cx="12192000" cy="5372100"/>
          </a:xfrm>
          <a:prstGeom prst="rect">
            <a:avLst/>
          </a:prstGeom>
          <a:noFill/>
          <a:ln>
            <a:noFill/>
          </a:ln>
        </p:spPr>
      </p:pic>
      <p:pic>
        <p:nvPicPr>
          <p:cNvPr id="14" name="Google Shape;14;p2"/>
          <p:cNvPicPr preferRelativeResize="0"/>
          <p:nvPr/>
        </p:nvPicPr>
        <p:blipFill rotWithShape="1">
          <a:blip r:embed="rId3">
            <a:alphaModFix/>
          </a:blip>
          <a:srcRect/>
          <a:stretch/>
        </p:blipFill>
        <p:spPr>
          <a:xfrm>
            <a:off x="152400" y="66675"/>
            <a:ext cx="4552632" cy="1348649"/>
          </a:xfrm>
          <a:prstGeom prst="rect">
            <a:avLst/>
          </a:prstGeom>
          <a:noFill/>
          <a:ln>
            <a:noFill/>
          </a:ln>
        </p:spPr>
      </p:pic>
      <p:sp>
        <p:nvSpPr>
          <p:cNvPr id="15" name="Google Shape;15;p2"/>
          <p:cNvSpPr txBox="1">
            <a:spLocks noGrp="1"/>
          </p:cNvSpPr>
          <p:nvPr>
            <p:ph type="title"/>
          </p:nvPr>
        </p:nvSpPr>
        <p:spPr>
          <a:xfrm>
            <a:off x="838200" y="2441055"/>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400"/>
              <a:buFont typeface="Calibri"/>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2"/>
          <p:cNvSpPr txBox="1">
            <a:spLocks noGrp="1"/>
          </p:cNvSpPr>
          <p:nvPr>
            <p:ph type="body" idx="1"/>
          </p:nvPr>
        </p:nvSpPr>
        <p:spPr>
          <a:xfrm>
            <a:off x="393353" y="5415995"/>
            <a:ext cx="3527854" cy="31985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7" name="Google Shape;17;p2"/>
          <p:cNvSpPr txBox="1">
            <a:spLocks noGrp="1"/>
          </p:cNvSpPr>
          <p:nvPr>
            <p:ph type="body" idx="2"/>
          </p:nvPr>
        </p:nvSpPr>
        <p:spPr>
          <a:xfrm>
            <a:off x="393353" y="5888254"/>
            <a:ext cx="3527854" cy="31985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8" name="Google Shape;18;p2"/>
          <p:cNvSpPr txBox="1">
            <a:spLocks noGrp="1"/>
          </p:cNvSpPr>
          <p:nvPr>
            <p:ph type="body" idx="3"/>
          </p:nvPr>
        </p:nvSpPr>
        <p:spPr>
          <a:xfrm>
            <a:off x="8305798" y="5415995"/>
            <a:ext cx="3527854" cy="319859"/>
          </a:xfrm>
          <a:prstGeom prst="rect">
            <a:avLst/>
          </a:prstGeom>
          <a:noFill/>
          <a:ln>
            <a:noFill/>
          </a:ln>
        </p:spPr>
        <p:txBody>
          <a:bodyPr spcFirstLastPara="1" wrap="square" lIns="91425" tIns="45700" rIns="91425" bIns="45700" anchor="t" anchorCtr="0">
            <a:noAutofit/>
          </a:bodyPr>
          <a:lstStyle>
            <a:lvl1pPr marL="457200" marR="0" lvl="0" indent="-228600" algn="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9" name="Google Shape;19;p2"/>
          <p:cNvSpPr txBox="1">
            <a:spLocks noGrp="1"/>
          </p:cNvSpPr>
          <p:nvPr>
            <p:ph type="body" idx="4"/>
          </p:nvPr>
        </p:nvSpPr>
        <p:spPr>
          <a:xfrm>
            <a:off x="8305798" y="5888254"/>
            <a:ext cx="3527854" cy="319859"/>
          </a:xfrm>
          <a:prstGeom prst="rect">
            <a:avLst/>
          </a:prstGeom>
          <a:noFill/>
          <a:ln>
            <a:noFill/>
          </a:ln>
        </p:spPr>
        <p:txBody>
          <a:bodyPr spcFirstLastPara="1" wrap="square" lIns="91425" tIns="45700" rIns="91425" bIns="45700" anchor="t" anchorCtr="0">
            <a:noAutofit/>
          </a:bodyPr>
          <a:lstStyle>
            <a:lvl1pPr marL="457200" marR="0" lvl="0" indent="-228600" algn="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 name="Google Shape;20;p2"/>
          <p:cNvSpPr txBox="1"/>
          <p:nvPr/>
        </p:nvSpPr>
        <p:spPr>
          <a:xfrm>
            <a:off x="4251979" y="6285667"/>
            <a:ext cx="3688042"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cap="none">
                <a:solidFill>
                  <a:schemeClr val="lt1"/>
                </a:solidFill>
                <a:latin typeface="Calibri"/>
                <a:ea typeface="Calibri"/>
                <a:cs typeface="Calibri"/>
                <a:sym typeface="Calibri"/>
              </a:rPr>
              <a:t>Scuola di Ingegneria Industriale e dell’Informazione</a:t>
            </a:r>
            <a:endParaRPr/>
          </a:p>
          <a:p>
            <a:pPr marL="0" marR="0" lvl="0" indent="0" algn="ctr" rtl="0">
              <a:spcBef>
                <a:spcPts val="0"/>
              </a:spcBef>
              <a:spcAft>
                <a:spcPts val="0"/>
              </a:spcAft>
              <a:buNone/>
            </a:pPr>
            <a:r>
              <a:rPr lang="en-US" sz="1600" b="0" i="0" u="none" strike="noStrike" cap="none">
                <a:solidFill>
                  <a:schemeClr val="lt1"/>
                </a:solidFill>
                <a:latin typeface="Calibri"/>
                <a:ea typeface="Calibri"/>
                <a:cs typeface="Calibri"/>
                <a:sym typeface="Calibri"/>
              </a:rPr>
              <a:t>Laurea Triennale – Ingegneria Energetica</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1"/>
        <p:cNvGrpSpPr/>
        <p:nvPr/>
      </p:nvGrpSpPr>
      <p:grpSpPr>
        <a:xfrm>
          <a:off x="0" y="0"/>
          <a:ext cx="0" cy="0"/>
          <a:chOff x="0" y="0"/>
          <a:chExt cx="0" cy="0"/>
        </a:xfrm>
      </p:grpSpPr>
      <p:pic>
        <p:nvPicPr>
          <p:cNvPr id="22" name="Google Shape;22;p3"/>
          <p:cNvPicPr preferRelativeResize="0"/>
          <p:nvPr/>
        </p:nvPicPr>
        <p:blipFill rotWithShape="1">
          <a:blip r:embed="rId2">
            <a:alphaModFix/>
          </a:blip>
          <a:srcRect r="890" b="2732"/>
          <a:stretch/>
        </p:blipFill>
        <p:spPr>
          <a:xfrm>
            <a:off x="-1" y="6226218"/>
            <a:ext cx="12191999" cy="631782"/>
          </a:xfrm>
          <a:prstGeom prst="rect">
            <a:avLst/>
          </a:prstGeom>
          <a:noFill/>
          <a:ln>
            <a:noFill/>
          </a:ln>
        </p:spPr>
      </p:pic>
      <p:pic>
        <p:nvPicPr>
          <p:cNvPr id="23" name="Google Shape;23;p3"/>
          <p:cNvPicPr preferRelativeResize="0"/>
          <p:nvPr/>
        </p:nvPicPr>
        <p:blipFill rotWithShape="1">
          <a:blip r:embed="rId3">
            <a:alphaModFix/>
          </a:blip>
          <a:srcRect t="61196" r="782"/>
          <a:stretch/>
        </p:blipFill>
        <p:spPr>
          <a:xfrm>
            <a:off x="0" y="0"/>
            <a:ext cx="12191999" cy="1023806"/>
          </a:xfrm>
          <a:prstGeom prst="rect">
            <a:avLst/>
          </a:prstGeom>
          <a:noFill/>
          <a:ln>
            <a:noFill/>
          </a:ln>
        </p:spPr>
      </p:pic>
      <p:pic>
        <p:nvPicPr>
          <p:cNvPr id="24" name="Google Shape;24;p3"/>
          <p:cNvPicPr preferRelativeResize="0"/>
          <p:nvPr/>
        </p:nvPicPr>
        <p:blipFill rotWithShape="1">
          <a:blip r:embed="rId4">
            <a:alphaModFix/>
          </a:blip>
          <a:srcRect/>
          <a:stretch/>
        </p:blipFill>
        <p:spPr>
          <a:xfrm>
            <a:off x="59532" y="6267469"/>
            <a:ext cx="3083718" cy="551728"/>
          </a:xfrm>
          <a:prstGeom prst="rect">
            <a:avLst/>
          </a:prstGeom>
          <a:noFill/>
          <a:ln>
            <a:noFill/>
          </a:ln>
        </p:spPr>
      </p:pic>
      <p:sp>
        <p:nvSpPr>
          <p:cNvPr id="25" name="Google Shape;25;p3"/>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600" b="1" i="0" u="none" strike="noStrike" cap="none">
                <a:solidFill>
                  <a:schemeClr val="lt1"/>
                </a:solidFill>
                <a:latin typeface="Calibri"/>
                <a:ea typeface="Calibri"/>
                <a:cs typeface="Calibri"/>
                <a:sym typeface="Calibri"/>
              </a:defRPr>
            </a:lvl1pPr>
            <a:lvl2pPr marL="0" lvl="1" indent="0" algn="r">
              <a:spcBef>
                <a:spcPts val="0"/>
              </a:spcBef>
              <a:buNone/>
              <a:defRPr sz="1600" b="1" i="0" u="none" strike="noStrike" cap="none">
                <a:solidFill>
                  <a:schemeClr val="lt1"/>
                </a:solidFill>
                <a:latin typeface="Calibri"/>
                <a:ea typeface="Calibri"/>
                <a:cs typeface="Calibri"/>
                <a:sym typeface="Calibri"/>
              </a:defRPr>
            </a:lvl2pPr>
            <a:lvl3pPr marL="0" lvl="2" indent="0" algn="r">
              <a:spcBef>
                <a:spcPts val="0"/>
              </a:spcBef>
              <a:buNone/>
              <a:defRPr sz="1600" b="1" i="0" u="none" strike="noStrike" cap="none">
                <a:solidFill>
                  <a:schemeClr val="lt1"/>
                </a:solidFill>
                <a:latin typeface="Calibri"/>
                <a:ea typeface="Calibri"/>
                <a:cs typeface="Calibri"/>
                <a:sym typeface="Calibri"/>
              </a:defRPr>
            </a:lvl3pPr>
            <a:lvl4pPr marL="0" lvl="3" indent="0" algn="r">
              <a:spcBef>
                <a:spcPts val="0"/>
              </a:spcBef>
              <a:buNone/>
              <a:defRPr sz="1600" b="1" i="0" u="none" strike="noStrike" cap="none">
                <a:solidFill>
                  <a:schemeClr val="lt1"/>
                </a:solidFill>
                <a:latin typeface="Calibri"/>
                <a:ea typeface="Calibri"/>
                <a:cs typeface="Calibri"/>
                <a:sym typeface="Calibri"/>
              </a:defRPr>
            </a:lvl4pPr>
            <a:lvl5pPr marL="0" lvl="4" indent="0" algn="r">
              <a:spcBef>
                <a:spcPts val="0"/>
              </a:spcBef>
              <a:buNone/>
              <a:defRPr sz="1600" b="1" i="0" u="none" strike="noStrike" cap="none">
                <a:solidFill>
                  <a:schemeClr val="lt1"/>
                </a:solidFill>
                <a:latin typeface="Calibri"/>
                <a:ea typeface="Calibri"/>
                <a:cs typeface="Calibri"/>
                <a:sym typeface="Calibri"/>
              </a:defRPr>
            </a:lvl5pPr>
            <a:lvl6pPr marL="0" lvl="5" indent="0" algn="r">
              <a:spcBef>
                <a:spcPts val="0"/>
              </a:spcBef>
              <a:buNone/>
              <a:defRPr sz="1600" b="1" i="0" u="none" strike="noStrike" cap="none">
                <a:solidFill>
                  <a:schemeClr val="lt1"/>
                </a:solidFill>
                <a:latin typeface="Calibri"/>
                <a:ea typeface="Calibri"/>
                <a:cs typeface="Calibri"/>
                <a:sym typeface="Calibri"/>
              </a:defRPr>
            </a:lvl6pPr>
            <a:lvl7pPr marL="0" lvl="6" indent="0" algn="r">
              <a:spcBef>
                <a:spcPts val="0"/>
              </a:spcBef>
              <a:buNone/>
              <a:defRPr sz="1600" b="1" i="0" u="none" strike="noStrike" cap="none">
                <a:solidFill>
                  <a:schemeClr val="lt1"/>
                </a:solidFill>
                <a:latin typeface="Calibri"/>
                <a:ea typeface="Calibri"/>
                <a:cs typeface="Calibri"/>
                <a:sym typeface="Calibri"/>
              </a:defRPr>
            </a:lvl7pPr>
            <a:lvl8pPr marL="0" lvl="7" indent="0" algn="r">
              <a:spcBef>
                <a:spcPts val="0"/>
              </a:spcBef>
              <a:buNone/>
              <a:defRPr sz="1600" b="1" i="0" u="none" strike="noStrike" cap="none">
                <a:solidFill>
                  <a:schemeClr val="lt1"/>
                </a:solidFill>
                <a:latin typeface="Calibri"/>
                <a:ea typeface="Calibri"/>
                <a:cs typeface="Calibri"/>
                <a:sym typeface="Calibri"/>
              </a:defRPr>
            </a:lvl8pPr>
            <a:lvl9pPr marL="0" lvl="8" indent="0" algn="r">
              <a:spcBef>
                <a:spcPts val="0"/>
              </a:spcBef>
              <a:buNone/>
              <a:defRPr sz="1600" b="1"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r>
              <a:rPr lang="en-US"/>
              <a:t>/XX</a:t>
            </a:r>
            <a:endParaRPr sz="1200" b="0">
              <a:solidFill>
                <a:srgbClr val="888888"/>
              </a:solidFill>
            </a:endParaRPr>
          </a:p>
        </p:txBody>
      </p:sp>
      <p:sp>
        <p:nvSpPr>
          <p:cNvPr id="26" name="Google Shape;26;p3"/>
          <p:cNvSpPr txBox="1">
            <a:spLocks noGrp="1"/>
          </p:cNvSpPr>
          <p:nvPr>
            <p:ph type="title"/>
          </p:nvPr>
        </p:nvSpPr>
        <p:spPr>
          <a:xfrm>
            <a:off x="105355" y="90617"/>
            <a:ext cx="6971271" cy="54369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2800"/>
              <a:buFont typeface="Calibri"/>
              <a:buNone/>
              <a:defRPr sz="2800" b="1" i="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transition spd="med">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4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43.xml.rels><?xml version="1.0" encoding="UTF-8" standalone="yes"?>
<Relationships xmlns="http://schemas.openxmlformats.org/package/2006/relationships"><Relationship Id="rId3" Type="http://schemas.openxmlformats.org/officeDocument/2006/relationships/image" Target="../media/image56.png"/><Relationship Id="rId7" Type="http://schemas.openxmlformats.org/officeDocument/2006/relationships/image" Target="../media/image60.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4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4.png"/></Relationships>
</file>

<file path=ppt/slides/_rels/slide49.xml.rels><?xml version="1.0" encoding="UTF-8" standalone="yes"?>
<Relationships xmlns="http://schemas.openxmlformats.org/package/2006/relationships"><Relationship Id="rId3" Type="http://schemas.openxmlformats.org/officeDocument/2006/relationships/image" Target="../media/image66.png"/><Relationship Id="rId7" Type="http://schemas.openxmlformats.org/officeDocument/2006/relationships/image" Target="../media/image70.png"/><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67.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72.png"/></Relationships>
</file>

<file path=ppt/slides/_rels/slide5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74.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54.xml.rels><?xml version="1.0" encoding="UTF-8" standalone="yes"?>
<Relationships xmlns="http://schemas.openxmlformats.org/package/2006/relationships"><Relationship Id="rId3" Type="http://schemas.openxmlformats.org/officeDocument/2006/relationships/image" Target="../media/image75.png"/><Relationship Id="rId7" Type="http://schemas.openxmlformats.org/officeDocument/2006/relationships/image" Target="../media/image79.png"/><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image" Target="../media/image78.png"/><Relationship Id="rId5" Type="http://schemas.openxmlformats.org/officeDocument/2006/relationships/image" Target="../media/image77.png"/><Relationship Id="rId4" Type="http://schemas.openxmlformats.org/officeDocument/2006/relationships/image" Target="../media/image76.png"/></Relationships>
</file>

<file path=ppt/slides/_rels/slide55.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56.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83.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85.png"/></Relationships>
</file>

<file path=ppt/slides/_rels/slide64.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87.png"/></Relationships>
</file>

<file path=ppt/slides/_rels/slide65.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89.png"/></Relationships>
</file>

<file path=ppt/slides/_rels/slide66.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91.png"/></Relationships>
</file>

<file path=ppt/slides/_rels/slide67.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93.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hyperlink" Target="https://github.com/Digioref/OLA-Pricing.git" TargetMode="External"/><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hyperlink" Target="https://cesa-bianchi.di.unimi.it/Pubblicazioni/J18.pdf"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2450280"/>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400"/>
              <a:buFont typeface="Calibri"/>
              <a:buNone/>
            </a:pPr>
            <a:r>
              <a:rPr lang="en-US"/>
              <a:t>Online Learning Applications Project </a:t>
            </a:r>
            <a:endParaRPr/>
          </a:p>
        </p:txBody>
      </p:sp>
      <p:sp>
        <p:nvSpPr>
          <p:cNvPr id="32" name="Google Shape;32;p4"/>
          <p:cNvSpPr txBox="1">
            <a:spLocks noGrp="1"/>
          </p:cNvSpPr>
          <p:nvPr>
            <p:ph type="body" idx="1"/>
          </p:nvPr>
        </p:nvSpPr>
        <p:spPr>
          <a:xfrm>
            <a:off x="753350" y="4391500"/>
            <a:ext cx="3649500" cy="20049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lt1"/>
              </a:buClr>
              <a:buSzPts val="1600"/>
              <a:buNone/>
            </a:pPr>
            <a:r>
              <a:rPr lang="en-US" sz="1700" b="1"/>
              <a:t>Authors:</a:t>
            </a:r>
            <a:endParaRPr sz="1700" b="1"/>
          </a:p>
          <a:p>
            <a:pPr marL="0" lvl="0" indent="0" algn="l" rtl="0">
              <a:lnSpc>
                <a:spcPct val="90000"/>
              </a:lnSpc>
              <a:spcBef>
                <a:spcPts val="0"/>
              </a:spcBef>
              <a:spcAft>
                <a:spcPts val="0"/>
              </a:spcAft>
              <a:buClr>
                <a:schemeClr val="lt1"/>
              </a:buClr>
              <a:buSzPts val="1600"/>
              <a:buNone/>
            </a:pPr>
            <a:r>
              <a:rPr lang="en-US" sz="1700" b="1"/>
              <a:t>Carminati Gabriele</a:t>
            </a:r>
            <a:endParaRPr sz="1700" b="1"/>
          </a:p>
          <a:p>
            <a:pPr marL="0" lvl="0" indent="0" algn="l" rtl="0">
              <a:lnSpc>
                <a:spcPct val="90000"/>
              </a:lnSpc>
              <a:spcBef>
                <a:spcPts val="0"/>
              </a:spcBef>
              <a:spcAft>
                <a:spcPts val="0"/>
              </a:spcAft>
              <a:buClr>
                <a:schemeClr val="lt1"/>
              </a:buClr>
              <a:buSzPts val="1600"/>
              <a:buNone/>
            </a:pPr>
            <a:r>
              <a:rPr lang="en-US" sz="1700" b="1"/>
              <a:t>Compagnoni Riccardo Domingo</a:t>
            </a:r>
            <a:endParaRPr sz="1700" b="1"/>
          </a:p>
          <a:p>
            <a:pPr marL="0" lvl="0" indent="0" algn="l" rtl="0">
              <a:lnSpc>
                <a:spcPct val="90000"/>
              </a:lnSpc>
              <a:spcBef>
                <a:spcPts val="0"/>
              </a:spcBef>
              <a:spcAft>
                <a:spcPts val="0"/>
              </a:spcAft>
              <a:buClr>
                <a:schemeClr val="lt1"/>
              </a:buClr>
              <a:buSzPts val="1600"/>
              <a:buNone/>
            </a:pPr>
            <a:r>
              <a:rPr lang="en-US" sz="1700" b="1"/>
              <a:t>De Introna Federico</a:t>
            </a:r>
            <a:endParaRPr sz="1700" b="1"/>
          </a:p>
          <a:p>
            <a:pPr marL="0" lvl="0" indent="0" algn="l" rtl="0">
              <a:lnSpc>
                <a:spcPct val="90000"/>
              </a:lnSpc>
              <a:spcBef>
                <a:spcPts val="0"/>
              </a:spcBef>
              <a:spcAft>
                <a:spcPts val="0"/>
              </a:spcAft>
              <a:buClr>
                <a:schemeClr val="lt1"/>
              </a:buClr>
              <a:buSzPts val="1600"/>
              <a:buNone/>
            </a:pPr>
            <a:r>
              <a:rPr lang="en-US" sz="1700" b="1"/>
              <a:t>Di Giore Francesco</a:t>
            </a:r>
            <a:endParaRPr sz="1700" b="1"/>
          </a:p>
          <a:p>
            <a:pPr marL="0" lvl="0" indent="0" algn="l" rtl="0">
              <a:lnSpc>
                <a:spcPct val="90000"/>
              </a:lnSpc>
              <a:spcBef>
                <a:spcPts val="0"/>
              </a:spcBef>
              <a:spcAft>
                <a:spcPts val="0"/>
              </a:spcAft>
              <a:buClr>
                <a:schemeClr val="lt1"/>
              </a:buClr>
              <a:buSzPts val="1600"/>
              <a:buNone/>
            </a:pPr>
            <a:r>
              <a:rPr lang="en-US" sz="1700" b="1"/>
              <a:t>Fossa’ Chiara</a:t>
            </a:r>
            <a:endParaRPr sz="1700" b="1"/>
          </a:p>
          <a:p>
            <a:pPr marL="0" lvl="0" indent="0" algn="l" rtl="0">
              <a:lnSpc>
                <a:spcPct val="90000"/>
              </a:lnSpc>
              <a:spcBef>
                <a:spcPts val="0"/>
              </a:spcBef>
              <a:spcAft>
                <a:spcPts val="0"/>
              </a:spcAft>
              <a:buClr>
                <a:schemeClr val="lt1"/>
              </a:buClr>
              <a:buSzPts val="1600"/>
              <a:buNone/>
            </a:pPr>
            <a:endParaRPr sz="1700" b="1"/>
          </a:p>
        </p:txBody>
      </p:sp>
      <p:sp>
        <p:nvSpPr>
          <p:cNvPr id="33" name="Google Shape;33;p4"/>
          <p:cNvSpPr txBox="1">
            <a:spLocks noGrp="1"/>
          </p:cNvSpPr>
          <p:nvPr>
            <p:ph type="body" idx="3"/>
          </p:nvPr>
        </p:nvSpPr>
        <p:spPr>
          <a:xfrm>
            <a:off x="8886950" y="5735025"/>
            <a:ext cx="2571000" cy="319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1600"/>
              <a:buNone/>
            </a:pPr>
            <a:r>
              <a:rPr lang="en-US" sz="1700" b="1"/>
              <a:t>Academic Year 2024/2025</a:t>
            </a:r>
            <a:endParaRPr sz="1700" b="1"/>
          </a:p>
        </p:txBody>
      </p:sp>
      <p:sp>
        <p:nvSpPr>
          <p:cNvPr id="34" name="Google Shape;34;p4"/>
          <p:cNvSpPr txBox="1"/>
          <p:nvPr/>
        </p:nvSpPr>
        <p:spPr>
          <a:xfrm>
            <a:off x="3955200" y="3525925"/>
            <a:ext cx="4281600" cy="60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b="1">
                <a:solidFill>
                  <a:schemeClr val="lt1"/>
                </a:solidFill>
              </a:rPr>
              <a:t>Dynamic Pricing</a:t>
            </a:r>
            <a:endParaRPr sz="2800" b="1">
              <a:solidFill>
                <a:schemeClr val="lt1"/>
              </a:solidFill>
            </a:endParaRPr>
          </a:p>
        </p:txBody>
      </p:sp>
      <p:sp>
        <p:nvSpPr>
          <p:cNvPr id="35" name="Google Shape;35;p4"/>
          <p:cNvSpPr/>
          <p:nvPr/>
        </p:nvSpPr>
        <p:spPr>
          <a:xfrm>
            <a:off x="4318350" y="6223350"/>
            <a:ext cx="3555300" cy="563400"/>
          </a:xfrm>
          <a:prstGeom prst="rect">
            <a:avLst/>
          </a:prstGeom>
          <a:solidFill>
            <a:srgbClr val="213652"/>
          </a:solidFill>
          <a:ln w="9525" cap="flat" cmpd="sng">
            <a:solidFill>
              <a:srgbClr val="21365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chemeClr val="lt1"/>
                </a:solidFill>
                <a:latin typeface="Calibri"/>
                <a:ea typeface="Calibri"/>
                <a:cs typeface="Calibri"/>
                <a:sym typeface="Calibri"/>
              </a:rPr>
              <a:t>School of Industrial and Information Engineering</a:t>
            </a:r>
            <a:endParaRPr sz="1000">
              <a:solidFill>
                <a:schemeClr val="lt1"/>
              </a:solidFill>
              <a:latin typeface="Calibri"/>
              <a:ea typeface="Calibri"/>
              <a:cs typeface="Calibri"/>
              <a:sym typeface="Calibri"/>
            </a:endParaRPr>
          </a:p>
          <a:p>
            <a:pPr marL="0" lvl="0" indent="0" algn="ctr" rtl="0">
              <a:spcBef>
                <a:spcPts val="0"/>
              </a:spcBef>
              <a:spcAft>
                <a:spcPts val="0"/>
              </a:spcAft>
              <a:buNone/>
            </a:pPr>
            <a:r>
              <a:rPr lang="en-US" sz="1300">
                <a:solidFill>
                  <a:schemeClr val="lt1"/>
                </a:solidFill>
                <a:latin typeface="Calibri"/>
                <a:ea typeface="Calibri"/>
                <a:cs typeface="Calibri"/>
                <a:sym typeface="Calibri"/>
              </a:rPr>
              <a:t>Master of Science - Computer Science</a:t>
            </a:r>
            <a:endParaRPr sz="130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3"/>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r>
              <a:rPr lang="en-US"/>
              <a:t>/XX</a:t>
            </a:r>
            <a:endParaRPr/>
          </a:p>
        </p:txBody>
      </p:sp>
      <p:sp>
        <p:nvSpPr>
          <p:cNvPr id="112" name="Google Shape;112;p13"/>
          <p:cNvSpPr txBox="1">
            <a:spLocks noGrp="1"/>
          </p:cNvSpPr>
          <p:nvPr>
            <p:ph type="title"/>
          </p:nvPr>
        </p:nvSpPr>
        <p:spPr>
          <a:xfrm>
            <a:off x="105355" y="90617"/>
            <a:ext cx="6971271" cy="5436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and graphs with budget constraints</a:t>
            </a:r>
            <a:endParaRPr/>
          </a:p>
        </p:txBody>
      </p:sp>
      <p:sp>
        <p:nvSpPr>
          <p:cNvPr id="113" name="Google Shape;113;p13"/>
          <p:cNvSpPr txBox="1"/>
          <p:nvPr/>
        </p:nvSpPr>
        <p:spPr>
          <a:xfrm>
            <a:off x="526073" y="4697380"/>
            <a:ext cx="10370528"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Normal Distribution</a:t>
            </a:r>
            <a:endParaRPr/>
          </a:p>
          <a:p>
            <a:pPr marL="0" marR="0" lvl="0" indent="0" algn="l" rtl="0">
              <a:spcBef>
                <a:spcPts val="0"/>
              </a:spcBef>
              <a:spcAft>
                <a:spcPts val="0"/>
              </a:spcAft>
              <a:buNone/>
            </a:pPr>
            <a:r>
              <a:rPr lang="en-US" sz="1800" b="1">
                <a:solidFill>
                  <a:schemeClr val="dk1"/>
                </a:solidFill>
                <a:latin typeface="Calibri"/>
                <a:ea typeface="Calibri"/>
                <a:cs typeface="Calibri"/>
                <a:sym typeface="Calibri"/>
              </a:rPr>
              <a:t>Chosen Prices</a:t>
            </a:r>
            <a:r>
              <a:rPr lang="en-US" sz="1800">
                <a:solidFill>
                  <a:schemeClr val="dk1"/>
                </a:solidFill>
                <a:latin typeface="Calibri"/>
                <a:ea typeface="Calibri"/>
                <a:cs typeface="Calibri"/>
                <a:sym typeface="Calibri"/>
              </a:rPr>
              <a:t>: Agent concentrates on 2 prices near 0.5</a:t>
            </a:r>
            <a:endParaRPr/>
          </a:p>
          <a:p>
            <a:pPr marL="0" marR="0" lvl="0" indent="0" algn="l" rtl="0">
              <a:spcBef>
                <a:spcPts val="0"/>
              </a:spcBef>
              <a:spcAft>
                <a:spcPts val="0"/>
              </a:spcAft>
              <a:buNone/>
            </a:pPr>
            <a:r>
              <a:rPr lang="en-US" sz="1800" b="1">
                <a:solidFill>
                  <a:schemeClr val="dk1"/>
                </a:solidFill>
                <a:latin typeface="Calibri"/>
                <a:ea typeface="Calibri"/>
                <a:cs typeface="Calibri"/>
                <a:sym typeface="Calibri"/>
              </a:rPr>
              <a:t>Cumulative Payments</a:t>
            </a:r>
            <a:r>
              <a:rPr lang="en-US" sz="1800">
                <a:solidFill>
                  <a:schemeClr val="dk1"/>
                </a:solidFill>
                <a:latin typeface="Calibri"/>
                <a:ea typeface="Calibri"/>
                <a:cs typeface="Calibri"/>
                <a:sym typeface="Calibri"/>
              </a:rPr>
              <a:t>: Grows steadily → exactly stops at budget.</a:t>
            </a:r>
            <a:endParaRPr/>
          </a:p>
          <a:p>
            <a:pPr marL="0" marR="0" lvl="0" indent="0" algn="l" rtl="0">
              <a:spcBef>
                <a:spcPts val="0"/>
              </a:spcBef>
              <a:spcAft>
                <a:spcPts val="0"/>
              </a:spcAft>
              <a:buNone/>
            </a:pPr>
            <a:r>
              <a:rPr lang="en-US" sz="1800" b="1">
                <a:solidFill>
                  <a:schemeClr val="dk1"/>
                </a:solidFill>
                <a:latin typeface="Calibri"/>
                <a:ea typeface="Calibri"/>
                <a:cs typeface="Calibri"/>
                <a:sym typeface="Calibri"/>
              </a:rPr>
              <a:t>Cumulative Regret</a:t>
            </a:r>
            <a:r>
              <a:rPr lang="en-US" sz="1800">
                <a:solidFill>
                  <a:schemeClr val="dk1"/>
                </a:solidFill>
                <a:latin typeface="Calibri"/>
                <a:ea typeface="Calibri"/>
                <a:cs typeface="Calibri"/>
                <a:sym typeface="Calibri"/>
              </a:rPr>
              <a:t>: Sublinear, then flattens once budget is exhausted.</a:t>
            </a:r>
            <a:endParaRPr/>
          </a:p>
        </p:txBody>
      </p:sp>
      <p:pic>
        <p:nvPicPr>
          <p:cNvPr id="114" name="Google Shape;114;p13"/>
          <p:cNvPicPr preferRelativeResize="0"/>
          <p:nvPr/>
        </p:nvPicPr>
        <p:blipFill>
          <a:blip r:embed="rId3">
            <a:alphaModFix/>
          </a:blip>
          <a:stretch>
            <a:fillRect/>
          </a:stretch>
        </p:blipFill>
        <p:spPr>
          <a:xfrm>
            <a:off x="628375" y="1706150"/>
            <a:ext cx="3075851" cy="2401674"/>
          </a:xfrm>
          <a:prstGeom prst="rect">
            <a:avLst/>
          </a:prstGeom>
          <a:noFill/>
          <a:ln>
            <a:noFill/>
          </a:ln>
        </p:spPr>
      </p:pic>
      <p:pic>
        <p:nvPicPr>
          <p:cNvPr id="115" name="Google Shape;115;p13"/>
          <p:cNvPicPr preferRelativeResize="0"/>
          <p:nvPr/>
        </p:nvPicPr>
        <p:blipFill>
          <a:blip r:embed="rId4">
            <a:alphaModFix/>
          </a:blip>
          <a:stretch>
            <a:fillRect/>
          </a:stretch>
        </p:blipFill>
        <p:spPr>
          <a:xfrm>
            <a:off x="4044362" y="1706150"/>
            <a:ext cx="3333950" cy="2579825"/>
          </a:xfrm>
          <a:prstGeom prst="rect">
            <a:avLst/>
          </a:prstGeom>
          <a:noFill/>
          <a:ln>
            <a:noFill/>
          </a:ln>
        </p:spPr>
      </p:pic>
      <p:pic>
        <p:nvPicPr>
          <p:cNvPr id="116" name="Google Shape;116;p13"/>
          <p:cNvPicPr preferRelativeResize="0"/>
          <p:nvPr/>
        </p:nvPicPr>
        <p:blipFill>
          <a:blip r:embed="rId5">
            <a:alphaModFix/>
          </a:blip>
          <a:stretch>
            <a:fillRect/>
          </a:stretch>
        </p:blipFill>
        <p:spPr>
          <a:xfrm>
            <a:off x="7978325" y="1761150"/>
            <a:ext cx="3188251" cy="2467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4"/>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r>
              <a:rPr lang="en-US"/>
              <a:t>/XX</a:t>
            </a:r>
            <a:endParaRPr/>
          </a:p>
        </p:txBody>
      </p:sp>
      <p:sp>
        <p:nvSpPr>
          <p:cNvPr id="122" name="Google Shape;122;p14"/>
          <p:cNvSpPr txBox="1">
            <a:spLocks noGrp="1"/>
          </p:cNvSpPr>
          <p:nvPr>
            <p:ph type="title"/>
          </p:nvPr>
        </p:nvSpPr>
        <p:spPr>
          <a:xfrm>
            <a:off x="105355" y="90617"/>
            <a:ext cx="6971271" cy="5436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and graphs with budget constraints</a:t>
            </a:r>
            <a:endParaRPr/>
          </a:p>
        </p:txBody>
      </p:sp>
      <p:sp>
        <p:nvSpPr>
          <p:cNvPr id="123" name="Google Shape;123;p14"/>
          <p:cNvSpPr txBox="1"/>
          <p:nvPr/>
        </p:nvSpPr>
        <p:spPr>
          <a:xfrm>
            <a:off x="521677" y="4599241"/>
            <a:ext cx="11342078"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Uniform Distribution</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Agent does not always spend the full budget.</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Pulls spread over multiple prices → higher variability.</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Regret grows with wider uncertainty.</a:t>
            </a:r>
            <a:endParaRPr/>
          </a:p>
        </p:txBody>
      </p:sp>
      <p:pic>
        <p:nvPicPr>
          <p:cNvPr id="124" name="Google Shape;124;p14"/>
          <p:cNvPicPr preferRelativeResize="0"/>
          <p:nvPr/>
        </p:nvPicPr>
        <p:blipFill>
          <a:blip r:embed="rId3">
            <a:alphaModFix/>
          </a:blip>
          <a:stretch>
            <a:fillRect/>
          </a:stretch>
        </p:blipFill>
        <p:spPr>
          <a:xfrm>
            <a:off x="847000" y="1742026"/>
            <a:ext cx="2973800" cy="2322000"/>
          </a:xfrm>
          <a:prstGeom prst="rect">
            <a:avLst/>
          </a:prstGeom>
          <a:noFill/>
          <a:ln>
            <a:noFill/>
          </a:ln>
        </p:spPr>
      </p:pic>
      <p:pic>
        <p:nvPicPr>
          <p:cNvPr id="125" name="Google Shape;125;p14"/>
          <p:cNvPicPr preferRelativeResize="0"/>
          <p:nvPr/>
        </p:nvPicPr>
        <p:blipFill>
          <a:blip r:embed="rId4">
            <a:alphaModFix/>
          </a:blip>
          <a:stretch>
            <a:fillRect/>
          </a:stretch>
        </p:blipFill>
        <p:spPr>
          <a:xfrm>
            <a:off x="4271400" y="1819725"/>
            <a:ext cx="2973800" cy="2301153"/>
          </a:xfrm>
          <a:prstGeom prst="rect">
            <a:avLst/>
          </a:prstGeom>
          <a:noFill/>
          <a:ln>
            <a:noFill/>
          </a:ln>
        </p:spPr>
      </p:pic>
      <p:pic>
        <p:nvPicPr>
          <p:cNvPr id="126" name="Google Shape;126;p14"/>
          <p:cNvPicPr preferRelativeResize="0"/>
          <p:nvPr/>
        </p:nvPicPr>
        <p:blipFill>
          <a:blip r:embed="rId5">
            <a:alphaModFix/>
          </a:blip>
          <a:stretch>
            <a:fillRect/>
          </a:stretch>
        </p:blipFill>
        <p:spPr>
          <a:xfrm>
            <a:off x="8040200" y="1858600"/>
            <a:ext cx="2973800" cy="233692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5"/>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r>
              <a:rPr lang="en-US"/>
              <a:t>/XX</a:t>
            </a:r>
            <a:endParaRPr/>
          </a:p>
        </p:txBody>
      </p:sp>
      <p:sp>
        <p:nvSpPr>
          <p:cNvPr id="132" name="Google Shape;132;p15"/>
          <p:cNvSpPr txBox="1">
            <a:spLocks noGrp="1"/>
          </p:cNvSpPr>
          <p:nvPr>
            <p:ph type="title"/>
          </p:nvPr>
        </p:nvSpPr>
        <p:spPr>
          <a:xfrm>
            <a:off x="105355" y="90617"/>
            <a:ext cx="6971271" cy="5436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and graphs with budget constraints</a:t>
            </a:r>
            <a:endParaRPr/>
          </a:p>
        </p:txBody>
      </p:sp>
      <p:sp>
        <p:nvSpPr>
          <p:cNvPr id="133" name="Google Shape;133;p15"/>
          <p:cNvSpPr txBox="1"/>
          <p:nvPr/>
        </p:nvSpPr>
        <p:spPr>
          <a:xfrm>
            <a:off x="490903" y="4925980"/>
            <a:ext cx="5698882"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Beta Distribution</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Like normal case, budget is fully used.</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Optimal prices are lower</a:t>
            </a:r>
            <a:endParaRPr/>
          </a:p>
        </p:txBody>
      </p:sp>
      <p:pic>
        <p:nvPicPr>
          <p:cNvPr id="134" name="Google Shape;134;p15"/>
          <p:cNvPicPr preferRelativeResize="0"/>
          <p:nvPr/>
        </p:nvPicPr>
        <p:blipFill>
          <a:blip r:embed="rId3">
            <a:alphaModFix/>
          </a:blip>
          <a:stretch>
            <a:fillRect/>
          </a:stretch>
        </p:blipFill>
        <p:spPr>
          <a:xfrm>
            <a:off x="490904" y="1706871"/>
            <a:ext cx="3413800" cy="2665575"/>
          </a:xfrm>
          <a:prstGeom prst="rect">
            <a:avLst/>
          </a:prstGeom>
          <a:noFill/>
          <a:ln>
            <a:noFill/>
          </a:ln>
        </p:spPr>
      </p:pic>
      <p:pic>
        <p:nvPicPr>
          <p:cNvPr id="135" name="Google Shape;135;p15"/>
          <p:cNvPicPr preferRelativeResize="0"/>
          <p:nvPr/>
        </p:nvPicPr>
        <p:blipFill>
          <a:blip r:embed="rId4">
            <a:alphaModFix/>
          </a:blip>
          <a:stretch>
            <a:fillRect/>
          </a:stretch>
        </p:blipFill>
        <p:spPr>
          <a:xfrm>
            <a:off x="4064878" y="1744421"/>
            <a:ext cx="3347700" cy="2590475"/>
          </a:xfrm>
          <a:prstGeom prst="rect">
            <a:avLst/>
          </a:prstGeom>
          <a:noFill/>
          <a:ln>
            <a:noFill/>
          </a:ln>
        </p:spPr>
      </p:pic>
      <p:pic>
        <p:nvPicPr>
          <p:cNvPr id="136" name="Google Shape;136;p15"/>
          <p:cNvPicPr preferRelativeResize="0"/>
          <p:nvPr/>
        </p:nvPicPr>
        <p:blipFill>
          <a:blip r:embed="rId5">
            <a:alphaModFix/>
          </a:blip>
          <a:stretch>
            <a:fillRect/>
          </a:stretch>
        </p:blipFill>
        <p:spPr>
          <a:xfrm>
            <a:off x="7951676" y="1744426"/>
            <a:ext cx="3347699" cy="25904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6"/>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r>
              <a:rPr lang="en-US"/>
              <a:t>/XX</a:t>
            </a:r>
            <a:endParaRPr/>
          </a:p>
        </p:txBody>
      </p:sp>
      <p:sp>
        <p:nvSpPr>
          <p:cNvPr id="142" name="Google Shape;142;p16"/>
          <p:cNvSpPr txBox="1">
            <a:spLocks noGrp="1"/>
          </p:cNvSpPr>
          <p:nvPr>
            <p:ph type="title"/>
          </p:nvPr>
        </p:nvSpPr>
        <p:spPr>
          <a:xfrm>
            <a:off x="2278197" y="3157151"/>
            <a:ext cx="8677018" cy="543697"/>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rgbClr val="213652"/>
              </a:buClr>
              <a:buSzPct val="100000"/>
              <a:buFont typeface="Calibri"/>
              <a:buNone/>
            </a:pPr>
            <a:r>
              <a:rPr lang="en-US" u="sng">
                <a:solidFill>
                  <a:srgbClr val="213652"/>
                </a:solidFill>
              </a:rPr>
              <a:t>Requirement 2: Multiple products and stochastic environment</a:t>
            </a:r>
            <a:endParaRPr/>
          </a:p>
        </p:txBody>
      </p:sp>
    </p:spTree>
  </p:cSld>
  <p:clrMapOvr>
    <a:masterClrMapping/>
  </p:clrMapOvr>
  <mc:AlternateContent xmlns:mc="http://schemas.openxmlformats.org/markup-compatibility/2006" xmlns:p14="http://schemas.microsoft.com/office/powerpoint/2010/main">
    <mc:Choice Requires="p14">
      <p:transition spd="med">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7"/>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r>
              <a:rPr lang="en-US"/>
              <a:t>/XX</a:t>
            </a:r>
            <a:endParaRPr/>
          </a:p>
        </p:txBody>
      </p:sp>
      <p:sp>
        <p:nvSpPr>
          <p:cNvPr id="148" name="Google Shape;148;p17"/>
          <p:cNvSpPr txBox="1">
            <a:spLocks noGrp="1"/>
          </p:cNvSpPr>
          <p:nvPr>
            <p:ph type="title"/>
          </p:nvPr>
        </p:nvSpPr>
        <p:spPr>
          <a:xfrm>
            <a:off x="105355" y="90617"/>
            <a:ext cx="69714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Environment</a:t>
            </a:r>
            <a:endParaRPr/>
          </a:p>
        </p:txBody>
      </p:sp>
      <p:sp>
        <p:nvSpPr>
          <p:cNvPr id="149" name="Google Shape;149;p17"/>
          <p:cNvSpPr txBox="1"/>
          <p:nvPr/>
        </p:nvSpPr>
        <p:spPr>
          <a:xfrm>
            <a:off x="429050" y="1682700"/>
            <a:ext cx="6647700" cy="3492600"/>
          </a:xfrm>
          <a:prstGeom prst="rect">
            <a:avLst/>
          </a:prstGeom>
          <a:noFill/>
          <a:ln>
            <a:noFill/>
          </a:ln>
        </p:spPr>
        <p:txBody>
          <a:bodyPr spcFirstLastPara="1" wrap="square" lIns="91425" tIns="91425" rIns="91425" bIns="91425" anchor="t" anchorCtr="0">
            <a:spAutoFit/>
          </a:bodyPr>
          <a:lstStyle/>
          <a:p>
            <a:pPr marL="457200" lvl="0" indent="-317500" algn="l" rtl="0">
              <a:lnSpc>
                <a:spcPct val="200000"/>
              </a:lnSpc>
              <a:spcBef>
                <a:spcPts val="0"/>
              </a:spcBef>
              <a:spcAft>
                <a:spcPts val="0"/>
              </a:spcAft>
              <a:buSzPts val="1400"/>
              <a:buChar char="●"/>
            </a:pPr>
            <a:r>
              <a:rPr lang="en-US"/>
              <a:t>We simulate a </a:t>
            </a:r>
            <a:r>
              <a:rPr lang="en-US" b="1"/>
              <a:t>seller offering multiple products</a:t>
            </a:r>
            <a:r>
              <a:rPr lang="en-US"/>
              <a:t>.</a:t>
            </a:r>
            <a:endParaRPr/>
          </a:p>
          <a:p>
            <a:pPr marL="457200" lvl="0" indent="-317500" algn="l" rtl="0">
              <a:lnSpc>
                <a:spcPct val="115000"/>
              </a:lnSpc>
              <a:spcBef>
                <a:spcPts val="0"/>
              </a:spcBef>
              <a:spcAft>
                <a:spcPts val="0"/>
              </a:spcAft>
              <a:buSzPts val="1400"/>
              <a:buChar char="●"/>
            </a:pPr>
            <a:r>
              <a:rPr lang="en-US"/>
              <a:t>Customer’s </a:t>
            </a:r>
            <a:r>
              <a:rPr lang="en-US" b="1"/>
              <a:t>valuations</a:t>
            </a:r>
            <a:r>
              <a:rPr lang="en-US"/>
              <a:t> are modeled with </a:t>
            </a:r>
            <a:r>
              <a:rPr lang="en-US" b="1"/>
              <a:t>joint distribution</a:t>
            </a:r>
            <a:r>
              <a:rPr lang="en-US"/>
              <a:t> over all the products. </a:t>
            </a:r>
            <a:endParaRPr/>
          </a:p>
          <a:p>
            <a:pPr marL="914400" lvl="1" indent="-317500" algn="l" rtl="0">
              <a:lnSpc>
                <a:spcPct val="115000"/>
              </a:lnSpc>
              <a:spcBef>
                <a:spcPts val="0"/>
              </a:spcBef>
              <a:spcAft>
                <a:spcPts val="0"/>
              </a:spcAft>
              <a:buSzPts val="1400"/>
              <a:buChar char="○"/>
            </a:pPr>
            <a:r>
              <a:rPr lang="en-US"/>
              <a:t>Specifically we used a </a:t>
            </a:r>
            <a:r>
              <a:rPr lang="en-US" b="1"/>
              <a:t>multivariate logit normal distribution</a:t>
            </a:r>
            <a:endParaRPr/>
          </a:p>
          <a:p>
            <a:pPr marL="914400" lvl="1" indent="-317500" algn="l" rtl="0">
              <a:lnSpc>
                <a:spcPct val="200000"/>
              </a:lnSpc>
              <a:spcBef>
                <a:spcPts val="0"/>
              </a:spcBef>
              <a:spcAft>
                <a:spcPts val="0"/>
              </a:spcAft>
              <a:buSzPts val="1400"/>
              <a:buChar char="○"/>
            </a:pPr>
            <a:r>
              <a:rPr lang="en-US"/>
              <a:t>Approximating the latent gaussian parameters with the </a:t>
            </a:r>
            <a:r>
              <a:rPr lang="en-US" b="1"/>
              <a:t>delta method</a:t>
            </a:r>
            <a:endParaRPr b="1"/>
          </a:p>
          <a:p>
            <a:pPr marL="457200" lvl="0" indent="-317500" algn="l" rtl="0">
              <a:lnSpc>
                <a:spcPct val="115000"/>
              </a:lnSpc>
              <a:spcBef>
                <a:spcPts val="0"/>
              </a:spcBef>
              <a:spcAft>
                <a:spcPts val="0"/>
              </a:spcAft>
              <a:buSzPts val="1400"/>
              <a:buChar char="●"/>
            </a:pPr>
            <a:r>
              <a:rPr lang="en-US"/>
              <a:t>At each round:</a:t>
            </a:r>
            <a:endParaRPr/>
          </a:p>
          <a:p>
            <a:pPr marL="914400" lvl="1" indent="-317500" algn="l" rtl="0">
              <a:lnSpc>
                <a:spcPct val="115000"/>
              </a:lnSpc>
              <a:spcBef>
                <a:spcPts val="0"/>
              </a:spcBef>
              <a:spcAft>
                <a:spcPts val="0"/>
              </a:spcAft>
              <a:buSzPts val="1400"/>
              <a:buChar char="○"/>
            </a:pPr>
            <a:r>
              <a:rPr lang="en-US"/>
              <a:t>The seller chooses a </a:t>
            </a:r>
            <a:r>
              <a:rPr lang="en-US" b="1"/>
              <a:t>price for each product</a:t>
            </a:r>
            <a:endParaRPr b="1"/>
          </a:p>
          <a:p>
            <a:pPr marL="914400" lvl="1" indent="-317500" algn="l" rtl="0">
              <a:lnSpc>
                <a:spcPct val="115000"/>
              </a:lnSpc>
              <a:spcBef>
                <a:spcPts val="0"/>
              </a:spcBef>
              <a:spcAft>
                <a:spcPts val="0"/>
              </a:spcAft>
              <a:buSzPts val="1400"/>
              <a:buChar char="○"/>
            </a:pPr>
            <a:r>
              <a:rPr lang="en-US"/>
              <a:t>A customer arrives with a </a:t>
            </a:r>
            <a:r>
              <a:rPr lang="en-US" b="1"/>
              <a:t>valuation </a:t>
            </a:r>
            <a:r>
              <a:rPr lang="en-US"/>
              <a:t>for each product sampled from the distribution</a:t>
            </a:r>
            <a:endParaRPr/>
          </a:p>
          <a:p>
            <a:pPr marL="914400" lvl="1" indent="-317500" algn="l" rtl="0">
              <a:lnSpc>
                <a:spcPct val="115000"/>
              </a:lnSpc>
              <a:spcBef>
                <a:spcPts val="0"/>
              </a:spcBef>
              <a:spcAft>
                <a:spcPts val="0"/>
              </a:spcAft>
              <a:buSzPts val="1400"/>
              <a:buChar char="○"/>
            </a:pPr>
            <a:r>
              <a:rPr lang="en-US"/>
              <a:t>If </a:t>
            </a:r>
            <a:r>
              <a:rPr lang="en-US" b="1"/>
              <a:t>valuation&gt;price</a:t>
            </a:r>
            <a:r>
              <a:rPr lang="en-US"/>
              <a:t> for a given product a purchase happens (d=1)</a:t>
            </a:r>
            <a:endParaRPr/>
          </a:p>
          <a:p>
            <a:pPr marL="914400" lvl="1" indent="-317500" algn="l" rtl="0">
              <a:lnSpc>
                <a:spcPct val="115000"/>
              </a:lnSpc>
              <a:spcBef>
                <a:spcPts val="0"/>
              </a:spcBef>
              <a:spcAft>
                <a:spcPts val="0"/>
              </a:spcAft>
              <a:buSzPts val="1400"/>
              <a:buChar char="○"/>
            </a:pPr>
            <a:r>
              <a:rPr lang="en-US"/>
              <a:t>For each product the reward is computed as </a:t>
            </a:r>
            <a:r>
              <a:rPr lang="en-US" b="1"/>
              <a:t>reward = price * d</a:t>
            </a:r>
            <a:r>
              <a:rPr lang="en-US"/>
              <a:t>, so the seller agent receives a cumulative reward of </a:t>
            </a:r>
            <a:r>
              <a:rPr lang="en-US" b="1"/>
              <a:t>sum(rewards)</a:t>
            </a:r>
            <a:endParaRPr b="1"/>
          </a:p>
        </p:txBody>
      </p:sp>
      <p:pic>
        <p:nvPicPr>
          <p:cNvPr id="150" name="Google Shape;150;p17"/>
          <p:cNvPicPr preferRelativeResize="0"/>
          <p:nvPr/>
        </p:nvPicPr>
        <p:blipFill>
          <a:blip r:embed="rId3">
            <a:alphaModFix/>
          </a:blip>
          <a:stretch>
            <a:fillRect/>
          </a:stretch>
        </p:blipFill>
        <p:spPr>
          <a:xfrm>
            <a:off x="7076751" y="1239100"/>
            <a:ext cx="2419499" cy="3080701"/>
          </a:xfrm>
          <a:prstGeom prst="rect">
            <a:avLst/>
          </a:prstGeom>
          <a:noFill/>
          <a:ln>
            <a:noFill/>
          </a:ln>
        </p:spPr>
      </p:pic>
      <p:pic>
        <p:nvPicPr>
          <p:cNvPr id="151" name="Google Shape;151;p17"/>
          <p:cNvPicPr preferRelativeResize="0"/>
          <p:nvPr/>
        </p:nvPicPr>
        <p:blipFill>
          <a:blip r:embed="rId4">
            <a:alphaModFix/>
          </a:blip>
          <a:stretch>
            <a:fillRect/>
          </a:stretch>
        </p:blipFill>
        <p:spPr>
          <a:xfrm>
            <a:off x="9496250" y="1165475"/>
            <a:ext cx="2643253" cy="43255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8"/>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r>
              <a:rPr lang="en-US"/>
              <a:t>/XX</a:t>
            </a:r>
            <a:endParaRPr/>
          </a:p>
        </p:txBody>
      </p:sp>
      <p:sp>
        <p:nvSpPr>
          <p:cNvPr id="157" name="Google Shape;157;p18"/>
          <p:cNvSpPr txBox="1">
            <a:spLocks noGrp="1"/>
          </p:cNvSpPr>
          <p:nvPr>
            <p:ph type="title"/>
          </p:nvPr>
        </p:nvSpPr>
        <p:spPr>
          <a:xfrm>
            <a:off x="105348" y="90625"/>
            <a:ext cx="97446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Agent: Combinatorial UCB with Gaussian Processes</a:t>
            </a:r>
            <a:endParaRPr/>
          </a:p>
        </p:txBody>
      </p:sp>
      <p:sp>
        <p:nvSpPr>
          <p:cNvPr id="158" name="Google Shape;158;p18"/>
          <p:cNvSpPr txBox="1"/>
          <p:nvPr/>
        </p:nvSpPr>
        <p:spPr>
          <a:xfrm>
            <a:off x="863850" y="1385925"/>
            <a:ext cx="9356700" cy="3039900"/>
          </a:xfrm>
          <a:prstGeom prst="rect">
            <a:avLst/>
          </a:prstGeom>
          <a:noFill/>
          <a:ln>
            <a:noFill/>
          </a:ln>
        </p:spPr>
        <p:txBody>
          <a:bodyPr spcFirstLastPara="1" wrap="square" lIns="91425" tIns="91425" rIns="91425" bIns="91425" anchor="t" anchorCtr="0">
            <a:spAutoFit/>
          </a:bodyPr>
          <a:lstStyle/>
          <a:p>
            <a:pPr marL="457200" lvl="0" indent="-317500" algn="l" rtl="0">
              <a:lnSpc>
                <a:spcPct val="200000"/>
              </a:lnSpc>
              <a:spcBef>
                <a:spcPts val="0"/>
              </a:spcBef>
              <a:spcAft>
                <a:spcPts val="0"/>
              </a:spcAft>
              <a:buSzPts val="1400"/>
              <a:buChar char="●"/>
            </a:pPr>
            <a:r>
              <a:rPr lang="en-US" dirty="0"/>
              <a:t>The agent uses a </a:t>
            </a:r>
            <a:r>
              <a:rPr lang="en-US" b="1" dirty="0"/>
              <a:t>GP with RBF kernel</a:t>
            </a:r>
            <a:r>
              <a:rPr lang="en-US" dirty="0"/>
              <a:t> to model each product’s </a:t>
            </a:r>
            <a:r>
              <a:rPr lang="en-US" b="1" dirty="0"/>
              <a:t>demand curve</a:t>
            </a:r>
            <a:endParaRPr b="1" dirty="0"/>
          </a:p>
          <a:p>
            <a:pPr marL="457200" lvl="0" indent="-317500" algn="l" rtl="0">
              <a:lnSpc>
                <a:spcPct val="115000"/>
              </a:lnSpc>
              <a:spcBef>
                <a:spcPts val="0"/>
              </a:spcBef>
              <a:spcAft>
                <a:spcPts val="0"/>
              </a:spcAft>
              <a:buSzPts val="1400"/>
              <a:buChar char="●"/>
            </a:pPr>
            <a:r>
              <a:rPr lang="en-US" dirty="0"/>
              <a:t>At each round the agent: </a:t>
            </a:r>
            <a:endParaRPr dirty="0"/>
          </a:p>
          <a:p>
            <a:pPr marL="914400" lvl="1" indent="-317500" algn="l" rtl="0">
              <a:lnSpc>
                <a:spcPct val="115000"/>
              </a:lnSpc>
              <a:spcBef>
                <a:spcPts val="0"/>
              </a:spcBef>
              <a:spcAft>
                <a:spcPts val="0"/>
              </a:spcAft>
              <a:buSzPts val="1400"/>
              <a:buChar char="○"/>
            </a:pPr>
            <a:r>
              <a:rPr lang="en-US" dirty="0"/>
              <a:t>Estimates demand by computing for each product</a:t>
            </a:r>
            <a:endParaRPr dirty="0"/>
          </a:p>
          <a:p>
            <a:pPr marL="1371600" lvl="2" indent="-317500">
              <a:lnSpc>
                <a:spcPct val="115000"/>
              </a:lnSpc>
              <a:buSzPts val="1400"/>
              <a:buChar char="■"/>
            </a:pPr>
            <a:r>
              <a:rPr lang="en-US" b="1" dirty="0"/>
              <a:t>UCB:</a:t>
            </a:r>
            <a:r>
              <a:rPr lang="en-US" dirty="0"/>
              <a:t> to estimate the probability of the product to get sold at each price </a:t>
            </a:r>
          </a:p>
          <a:p>
            <a:pPr marL="1371600" lvl="2" indent="-317500">
              <a:lnSpc>
                <a:spcPct val="115000"/>
              </a:lnSpc>
              <a:buSzPts val="1400"/>
              <a:buChar char="■"/>
            </a:pPr>
            <a:r>
              <a:rPr lang="en-US" b="1" dirty="0"/>
              <a:t>LCB: </a:t>
            </a:r>
            <a:r>
              <a:rPr lang="en-US" dirty="0"/>
              <a:t>to estimate the expected reward for each price</a:t>
            </a:r>
            <a:endParaRPr lang="en-US" b="1" dirty="0"/>
          </a:p>
          <a:p>
            <a:pPr marL="914400" lvl="1" indent="-317500" algn="l" rtl="0">
              <a:lnSpc>
                <a:spcPct val="115000"/>
              </a:lnSpc>
              <a:spcBef>
                <a:spcPts val="0"/>
              </a:spcBef>
              <a:spcAft>
                <a:spcPts val="0"/>
              </a:spcAft>
              <a:buSzPts val="1400"/>
              <a:buChar char="○"/>
            </a:pPr>
            <a:r>
              <a:rPr lang="en-US" dirty="0"/>
              <a:t>Optimizes budget by solving a linear problem</a:t>
            </a:r>
            <a:endParaRPr dirty="0"/>
          </a:p>
          <a:p>
            <a:pPr marL="1371600" lvl="2" indent="-317500" algn="l" rtl="0">
              <a:lnSpc>
                <a:spcPct val="115000"/>
              </a:lnSpc>
              <a:spcBef>
                <a:spcPts val="0"/>
              </a:spcBef>
              <a:spcAft>
                <a:spcPts val="0"/>
              </a:spcAft>
              <a:buSzPts val="1400"/>
              <a:buChar char="■"/>
            </a:pPr>
            <a:r>
              <a:rPr lang="en-US" dirty="0"/>
              <a:t>Check the image for the LP</a:t>
            </a:r>
            <a:endParaRPr dirty="0"/>
          </a:p>
          <a:p>
            <a:pPr marL="1371600" lvl="2" indent="-317500" algn="l" rtl="0">
              <a:lnSpc>
                <a:spcPct val="150000"/>
              </a:lnSpc>
              <a:spcBef>
                <a:spcPts val="0"/>
              </a:spcBef>
              <a:spcAft>
                <a:spcPts val="0"/>
              </a:spcAft>
              <a:buSzPts val="1400"/>
              <a:buChar char="■"/>
            </a:pPr>
            <a:r>
              <a:rPr lang="en-US" dirty="0"/>
              <a:t>Maximizes the reward without exceeding the cost of the per-round budget</a:t>
            </a:r>
            <a:endParaRPr dirty="0"/>
          </a:p>
          <a:p>
            <a:pPr marL="914400" lvl="1" indent="-317500" algn="l" rtl="0">
              <a:lnSpc>
                <a:spcPct val="150000"/>
              </a:lnSpc>
              <a:spcBef>
                <a:spcPts val="0"/>
              </a:spcBef>
              <a:spcAft>
                <a:spcPts val="0"/>
              </a:spcAft>
              <a:buSzPts val="1400"/>
              <a:buChar char="○"/>
            </a:pPr>
            <a:r>
              <a:rPr lang="en-US" b="1" dirty="0"/>
              <a:t>Samples a discrete action</a:t>
            </a:r>
            <a:r>
              <a:rPr lang="en-US" dirty="0"/>
              <a:t> from the optimal fractional solution</a:t>
            </a:r>
            <a:endParaRPr dirty="0"/>
          </a:p>
          <a:p>
            <a:pPr marL="914400" lvl="1" indent="-317500" algn="l" rtl="0">
              <a:lnSpc>
                <a:spcPct val="115000"/>
              </a:lnSpc>
              <a:spcBef>
                <a:spcPts val="0"/>
              </a:spcBef>
              <a:spcAft>
                <a:spcPts val="0"/>
              </a:spcAft>
              <a:buSzPts val="1400"/>
              <a:buChar char="○"/>
            </a:pPr>
            <a:r>
              <a:rPr lang="en-US" b="1" dirty="0"/>
              <a:t>Updates GPs</a:t>
            </a:r>
            <a:r>
              <a:rPr lang="en-US" dirty="0"/>
              <a:t> with observations from the environment</a:t>
            </a:r>
            <a:endParaRPr dirty="0"/>
          </a:p>
        </p:txBody>
      </p:sp>
      <p:pic>
        <p:nvPicPr>
          <p:cNvPr id="159" name="Google Shape;159;p18"/>
          <p:cNvPicPr preferRelativeResize="0"/>
          <p:nvPr/>
        </p:nvPicPr>
        <p:blipFill>
          <a:blip r:embed="rId3">
            <a:alphaModFix/>
          </a:blip>
          <a:stretch>
            <a:fillRect/>
          </a:stretch>
        </p:blipFill>
        <p:spPr>
          <a:xfrm>
            <a:off x="1463075" y="4504400"/>
            <a:ext cx="4743450" cy="485775"/>
          </a:xfrm>
          <a:prstGeom prst="rect">
            <a:avLst/>
          </a:prstGeom>
          <a:noFill/>
          <a:ln>
            <a:noFill/>
          </a:ln>
        </p:spPr>
      </p:pic>
      <p:sp>
        <p:nvSpPr>
          <p:cNvPr id="5" name="CasellaDiTesto 4">
            <a:extLst>
              <a:ext uri="{FF2B5EF4-FFF2-40B4-BE49-F238E27FC236}">
                <a16:creationId xmlns:a16="http://schemas.microsoft.com/office/drawing/2014/main" id="{0B74AE85-033F-E2B9-6C38-E0F78C962C08}"/>
              </a:ext>
            </a:extLst>
          </p:cNvPr>
          <p:cNvSpPr txBox="1"/>
          <p:nvPr/>
        </p:nvSpPr>
        <p:spPr>
          <a:xfrm>
            <a:off x="3034342" y="3275112"/>
            <a:ext cx="6103188" cy="307777"/>
          </a:xfrm>
          <a:prstGeom prst="rect">
            <a:avLst/>
          </a:prstGeom>
          <a:noFill/>
        </p:spPr>
        <p:txBody>
          <a:bodyPr wrap="square">
            <a:spAutoFit/>
          </a:bodyPr>
          <a:lstStyle/>
          <a:p>
            <a:r>
              <a:rPr lang="it-IT" b="0" dirty="0">
                <a:effectLst/>
              </a:rPr>
              <a:t> </a:t>
            </a:r>
            <a:endParaRPr lang="it-IT"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6A6345F0-17E8-13AA-42FE-A7070B3ADA7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r>
              <a:rPr lang="en-US"/>
              <a:t>/XX</a:t>
            </a:r>
            <a:endParaRPr lang="en-US" sz="1200" b="0">
              <a:solidFill>
                <a:srgbClr val="888888"/>
              </a:solidFill>
            </a:endParaRPr>
          </a:p>
        </p:txBody>
      </p:sp>
      <p:sp>
        <p:nvSpPr>
          <p:cNvPr id="3" name="Titolo 2">
            <a:extLst>
              <a:ext uri="{FF2B5EF4-FFF2-40B4-BE49-F238E27FC236}">
                <a16:creationId xmlns:a16="http://schemas.microsoft.com/office/drawing/2014/main" id="{5FA91B55-44F4-4845-3CCF-E071003F8269}"/>
              </a:ext>
            </a:extLst>
          </p:cNvPr>
          <p:cNvSpPr>
            <a:spLocks noGrp="1"/>
          </p:cNvSpPr>
          <p:nvPr>
            <p:ph type="title"/>
          </p:nvPr>
        </p:nvSpPr>
        <p:spPr/>
        <p:txBody>
          <a:bodyPr>
            <a:normAutofit fontScale="90000"/>
          </a:bodyPr>
          <a:lstStyle/>
          <a:p>
            <a:r>
              <a:rPr lang="en-US" dirty="0"/>
              <a:t>Agent: Combinatorial UCB with Gaussian Processes</a:t>
            </a:r>
            <a:endParaRPr lang="it-IT" dirty="0"/>
          </a:p>
        </p:txBody>
      </p:sp>
      <mc:AlternateContent xmlns:mc="http://schemas.openxmlformats.org/markup-compatibility/2006">
        <mc:Choice xmlns:a14="http://schemas.microsoft.com/office/drawing/2010/main" Requires="a14">
          <p:sp>
            <p:nvSpPr>
              <p:cNvPr id="4" name="CasellaDiTesto 3">
                <a:extLst>
                  <a:ext uri="{FF2B5EF4-FFF2-40B4-BE49-F238E27FC236}">
                    <a16:creationId xmlns:a16="http://schemas.microsoft.com/office/drawing/2014/main" id="{71417FE5-484B-658A-57F8-D3DAAFCF638F}"/>
                  </a:ext>
                </a:extLst>
              </p:cNvPr>
              <p:cNvSpPr txBox="1"/>
              <p:nvPr/>
            </p:nvSpPr>
            <p:spPr>
              <a:xfrm>
                <a:off x="741872" y="1440611"/>
                <a:ext cx="11033185" cy="2784608"/>
              </a:xfrm>
              <a:prstGeom prst="rect">
                <a:avLst/>
              </a:prstGeom>
              <a:noFill/>
            </p:spPr>
            <p:txBody>
              <a:bodyPr wrap="square" rtlCol="0">
                <a:spAutoFit/>
              </a:bodyPr>
              <a:lstStyle/>
              <a:p>
                <a:r>
                  <a:rPr lang="en-US" b="1" dirty="0"/>
                  <a:t>UCB:</a:t>
                </a:r>
                <a:r>
                  <a:rPr lang="en-US" dirty="0"/>
                  <a:t> </a:t>
                </a:r>
                <a14:m>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𝑟</m:t>
                        </m:r>
                      </m:e>
                      <m:sub>
                        <m:r>
                          <a:rPr lang="it-IT" b="0" i="1" smtClean="0">
                            <a:latin typeface="Cambria Math" panose="02040503050406030204" pitchFamily="18" charset="0"/>
                          </a:rPr>
                          <m:t>𝑢𝑐𝑏</m:t>
                        </m:r>
                      </m:sub>
                    </m:sSub>
                    <m:d>
                      <m:dPr>
                        <m:ctrlPr>
                          <a:rPr lang="it-IT" b="0" i="1" smtClean="0">
                            <a:latin typeface="Cambria Math" panose="02040503050406030204" pitchFamily="18" charset="0"/>
                          </a:rPr>
                        </m:ctrlPr>
                      </m:dPr>
                      <m:e>
                        <m:r>
                          <a:rPr lang="it-IT" b="0" i="1" smtClean="0">
                            <a:latin typeface="Cambria Math" panose="02040503050406030204" pitchFamily="18" charset="0"/>
                          </a:rPr>
                          <m:t>𝑥</m:t>
                        </m:r>
                      </m:e>
                    </m:d>
                    <m:r>
                      <a:rPr lang="it-IT" b="0" i="1" smtClean="0">
                        <a:latin typeface="Cambria Math" panose="02040503050406030204" pitchFamily="18" charset="0"/>
                      </a:rPr>
                      <m:t>=</m:t>
                    </m:r>
                    <m:d>
                      <m:dPr>
                        <m:ctrlPr>
                          <a:rPr lang="it-IT" b="0" i="1" smtClean="0">
                            <a:latin typeface="Cambria Math" panose="02040503050406030204" pitchFamily="18" charset="0"/>
                            <a:ea typeface="Cambria Math" panose="02040503050406030204" pitchFamily="18" charset="0"/>
                          </a:rPr>
                        </m:ctrlPr>
                      </m:dPr>
                      <m:e>
                        <m:sSub>
                          <m:sSubPr>
                            <m:ctrlPr>
                              <a:rPr lang="it-IT" b="0" i="1" smtClean="0">
                                <a:latin typeface="Cambria Math" panose="02040503050406030204" pitchFamily="18" charset="0"/>
                                <a:ea typeface="Cambria Math" panose="02040503050406030204" pitchFamily="18" charset="0"/>
                              </a:rPr>
                            </m:ctrlPr>
                          </m:sSubPr>
                          <m:e>
                            <m:r>
                              <a:rPr lang="it-IT" b="0" i="1" smtClean="0">
                                <a:latin typeface="Cambria Math" panose="02040503050406030204" pitchFamily="18" charset="0"/>
                                <a:ea typeface="Cambria Math" panose="02040503050406030204" pitchFamily="18" charset="0"/>
                              </a:rPr>
                              <m:t>𝜇</m:t>
                            </m:r>
                          </m:e>
                          <m:sub>
                            <m:r>
                              <a:rPr lang="it-IT" b="0" i="1" smtClean="0">
                                <a:latin typeface="Cambria Math" panose="02040503050406030204" pitchFamily="18" charset="0"/>
                                <a:ea typeface="Cambria Math" panose="02040503050406030204" pitchFamily="18" charset="0"/>
                              </a:rPr>
                              <m:t>𝑡</m:t>
                            </m:r>
                          </m:sub>
                        </m:sSub>
                        <m:d>
                          <m:dPr>
                            <m:ctrlPr>
                              <a:rPr lang="it-IT" b="0" i="1" smtClean="0">
                                <a:latin typeface="Cambria Math" panose="02040503050406030204" pitchFamily="18" charset="0"/>
                                <a:ea typeface="Cambria Math" panose="02040503050406030204" pitchFamily="18" charset="0"/>
                              </a:rPr>
                            </m:ctrlPr>
                          </m:dPr>
                          <m:e>
                            <m:r>
                              <a:rPr lang="it-IT" b="0" i="1" smtClean="0">
                                <a:latin typeface="Cambria Math" panose="02040503050406030204" pitchFamily="18" charset="0"/>
                                <a:ea typeface="Cambria Math" panose="02040503050406030204" pitchFamily="18" charset="0"/>
                              </a:rPr>
                              <m:t>𝑥</m:t>
                            </m:r>
                          </m:e>
                        </m:d>
                        <m:r>
                          <a:rPr lang="it-IT" b="0" i="1" smtClean="0">
                            <a:latin typeface="Cambria Math" panose="02040503050406030204" pitchFamily="18" charset="0"/>
                            <a:ea typeface="Cambria Math" panose="02040503050406030204" pitchFamily="18" charset="0"/>
                          </a:rPr>
                          <m:t>+ </m:t>
                        </m:r>
                        <m:sSub>
                          <m:sSubPr>
                            <m:ctrlPr>
                              <a:rPr lang="it-IT" b="0" i="1" smtClean="0">
                                <a:latin typeface="Cambria Math" panose="02040503050406030204" pitchFamily="18" charset="0"/>
                                <a:ea typeface="Cambria Math" panose="02040503050406030204" pitchFamily="18" charset="0"/>
                              </a:rPr>
                            </m:ctrlPr>
                          </m:sSubPr>
                          <m:e>
                            <m:r>
                              <a:rPr lang="it-IT" b="0" i="1" smtClean="0">
                                <a:latin typeface="Cambria Math" panose="02040503050406030204" pitchFamily="18" charset="0"/>
                                <a:ea typeface="Cambria Math" panose="02040503050406030204" pitchFamily="18" charset="0"/>
                              </a:rPr>
                              <m:t>𝛽</m:t>
                            </m:r>
                          </m:e>
                          <m:sub>
                            <m:r>
                              <a:rPr lang="it-IT" b="0" i="1" smtClean="0">
                                <a:latin typeface="Cambria Math" panose="02040503050406030204" pitchFamily="18" charset="0"/>
                                <a:ea typeface="Cambria Math" panose="02040503050406030204" pitchFamily="18" charset="0"/>
                              </a:rPr>
                              <m:t>𝑡</m:t>
                            </m:r>
                          </m:sub>
                        </m:sSub>
                        <m:r>
                          <a:rPr lang="it-IT" b="0" i="1" smtClean="0">
                            <a:latin typeface="Cambria Math" panose="02040503050406030204" pitchFamily="18" charset="0"/>
                            <a:ea typeface="Cambria Math" panose="02040503050406030204" pitchFamily="18" charset="0"/>
                          </a:rPr>
                          <m:t>∙ </m:t>
                        </m:r>
                        <m:rad>
                          <m:radPr>
                            <m:degHide m:val="on"/>
                            <m:ctrlPr>
                              <a:rPr lang="it-IT" b="0" i="1" smtClean="0">
                                <a:latin typeface="Cambria Math" panose="02040503050406030204" pitchFamily="18" charset="0"/>
                                <a:ea typeface="Cambria Math" panose="02040503050406030204" pitchFamily="18" charset="0"/>
                              </a:rPr>
                            </m:ctrlPr>
                          </m:radPr>
                          <m:deg/>
                          <m:e>
                            <m:sSub>
                              <m:sSubPr>
                                <m:ctrlPr>
                                  <a:rPr lang="it-IT" b="0" i="1" smtClean="0">
                                    <a:latin typeface="Cambria Math" panose="02040503050406030204" pitchFamily="18" charset="0"/>
                                    <a:ea typeface="Cambria Math" panose="02040503050406030204" pitchFamily="18" charset="0"/>
                                  </a:rPr>
                                </m:ctrlPr>
                              </m:sSubPr>
                              <m:e>
                                <m:r>
                                  <a:rPr lang="it-IT" b="0" i="1" smtClean="0">
                                    <a:latin typeface="Cambria Math" panose="02040503050406030204" pitchFamily="18" charset="0"/>
                                    <a:ea typeface="Cambria Math" panose="02040503050406030204" pitchFamily="18" charset="0"/>
                                  </a:rPr>
                                  <m:t>𝜎</m:t>
                                </m:r>
                              </m:e>
                              <m:sub>
                                <m:r>
                                  <a:rPr lang="it-IT" b="0" i="1" smtClean="0">
                                    <a:latin typeface="Cambria Math" panose="02040503050406030204" pitchFamily="18" charset="0"/>
                                    <a:ea typeface="Cambria Math" panose="02040503050406030204" pitchFamily="18" charset="0"/>
                                  </a:rPr>
                                  <m:t>𝑡</m:t>
                                </m:r>
                              </m:sub>
                            </m:sSub>
                            <m:d>
                              <m:dPr>
                                <m:ctrlPr>
                                  <a:rPr lang="it-IT" b="0" i="1" smtClean="0">
                                    <a:latin typeface="Cambria Math" panose="02040503050406030204" pitchFamily="18" charset="0"/>
                                    <a:ea typeface="Cambria Math" panose="02040503050406030204" pitchFamily="18" charset="0"/>
                                  </a:rPr>
                                </m:ctrlPr>
                              </m:dPr>
                              <m:e>
                                <m:r>
                                  <a:rPr lang="it-IT" b="0" i="1" smtClean="0">
                                    <a:latin typeface="Cambria Math" panose="02040503050406030204" pitchFamily="18" charset="0"/>
                                    <a:ea typeface="Cambria Math" panose="02040503050406030204" pitchFamily="18" charset="0"/>
                                  </a:rPr>
                                  <m:t>𝑥</m:t>
                                </m:r>
                              </m:e>
                            </m:d>
                          </m:e>
                        </m:rad>
                      </m:e>
                    </m:d>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𝑝𝑟𝑖𝑐𝑒𝑠</m:t>
                    </m:r>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𝑥</m:t>
                    </m:r>
                    <m:r>
                      <a:rPr lang="it-IT" b="0" i="1" smtClean="0">
                        <a:latin typeface="Cambria Math" panose="02040503050406030204" pitchFamily="18" charset="0"/>
                        <a:ea typeface="Cambria Math" panose="02040503050406030204" pitchFamily="18" charset="0"/>
                      </a:rPr>
                      <m:t>)</m:t>
                    </m:r>
                  </m:oMath>
                </a14:m>
                <a:r>
                  <a:rPr lang="en-US" dirty="0"/>
                  <a:t> </a:t>
                </a:r>
              </a:p>
              <a:p>
                <a:r>
                  <a:rPr lang="en-US" b="1" dirty="0"/>
                  <a:t>LCB: </a:t>
                </a:r>
                <a14:m>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𝑐</m:t>
                        </m:r>
                      </m:e>
                      <m:sub>
                        <m:r>
                          <a:rPr lang="it-IT" b="0" i="1" smtClean="0">
                            <a:latin typeface="Cambria Math" panose="02040503050406030204" pitchFamily="18" charset="0"/>
                          </a:rPr>
                          <m:t>𝑙𝑐𝑏</m:t>
                        </m:r>
                      </m:sub>
                    </m:sSub>
                    <m:d>
                      <m:dPr>
                        <m:ctrlPr>
                          <a:rPr lang="it-IT" b="0" i="1" smtClean="0">
                            <a:latin typeface="Cambria Math" panose="02040503050406030204" pitchFamily="18" charset="0"/>
                          </a:rPr>
                        </m:ctrlPr>
                      </m:dPr>
                      <m:e>
                        <m:r>
                          <a:rPr lang="it-IT" b="0" i="1" smtClean="0">
                            <a:latin typeface="Cambria Math" panose="02040503050406030204" pitchFamily="18" charset="0"/>
                          </a:rPr>
                          <m:t>𝑥</m:t>
                        </m:r>
                      </m:e>
                    </m:d>
                    <m:r>
                      <a:rPr lang="it-IT" b="0" i="1" smtClean="0">
                        <a:latin typeface="Cambria Math" panose="02040503050406030204" pitchFamily="18" charset="0"/>
                      </a:rPr>
                      <m:t>=</m:t>
                    </m:r>
                    <m:r>
                      <m:rPr>
                        <m:sty m:val="p"/>
                      </m:rPr>
                      <a:rPr lang="it-IT" b="0" i="0" smtClean="0">
                        <a:latin typeface="Cambria Math" panose="02040503050406030204" pitchFamily="18" charset="0"/>
                      </a:rPr>
                      <m:t>max</m:t>
                    </m:r>
                    <m:r>
                      <a:rPr lang="it-IT" b="0" i="1" smtClean="0">
                        <a:latin typeface="Cambria Math" panose="02040503050406030204" pitchFamily="18" charset="0"/>
                      </a:rPr>
                      <m:t>⁡(</m:t>
                    </m:r>
                    <m:sSub>
                      <m:sSubPr>
                        <m:ctrlPr>
                          <a:rPr lang="it-IT" i="1">
                            <a:latin typeface="Cambria Math" panose="02040503050406030204" pitchFamily="18" charset="0"/>
                            <a:ea typeface="Cambria Math" panose="02040503050406030204" pitchFamily="18" charset="0"/>
                          </a:rPr>
                        </m:ctrlPr>
                      </m:sSubPr>
                      <m:e>
                        <m:r>
                          <a:rPr lang="it-IT" i="1">
                            <a:latin typeface="Cambria Math" panose="02040503050406030204" pitchFamily="18" charset="0"/>
                            <a:ea typeface="Cambria Math" panose="02040503050406030204" pitchFamily="18" charset="0"/>
                          </a:rPr>
                          <m:t>𝜇</m:t>
                        </m:r>
                      </m:e>
                      <m:sub>
                        <m:r>
                          <a:rPr lang="it-IT" i="1">
                            <a:latin typeface="Cambria Math" panose="02040503050406030204" pitchFamily="18" charset="0"/>
                            <a:ea typeface="Cambria Math" panose="02040503050406030204" pitchFamily="18" charset="0"/>
                          </a:rPr>
                          <m:t>𝑡</m:t>
                        </m:r>
                      </m:sub>
                    </m:sSub>
                    <m:d>
                      <m:dPr>
                        <m:ctrlPr>
                          <a:rPr lang="it-IT" i="1">
                            <a:latin typeface="Cambria Math" panose="02040503050406030204" pitchFamily="18" charset="0"/>
                            <a:ea typeface="Cambria Math" panose="02040503050406030204" pitchFamily="18" charset="0"/>
                          </a:rPr>
                        </m:ctrlPr>
                      </m:dPr>
                      <m:e>
                        <m:r>
                          <a:rPr lang="it-IT" i="1">
                            <a:latin typeface="Cambria Math" panose="02040503050406030204" pitchFamily="18" charset="0"/>
                            <a:ea typeface="Cambria Math" panose="02040503050406030204" pitchFamily="18" charset="0"/>
                          </a:rPr>
                          <m:t>𝑥</m:t>
                        </m:r>
                      </m:e>
                    </m:d>
                    <m:r>
                      <a:rPr lang="it-IT" b="0" i="1" smtClean="0">
                        <a:latin typeface="Cambria Math" panose="02040503050406030204" pitchFamily="18" charset="0"/>
                        <a:ea typeface="Cambria Math" panose="02040503050406030204" pitchFamily="18" charset="0"/>
                      </a:rPr>
                      <m:t>−</m:t>
                    </m:r>
                    <m:r>
                      <a:rPr lang="it-IT" i="1">
                        <a:latin typeface="Cambria Math" panose="02040503050406030204" pitchFamily="18" charset="0"/>
                        <a:ea typeface="Cambria Math" panose="02040503050406030204" pitchFamily="18" charset="0"/>
                      </a:rPr>
                      <m:t> </m:t>
                    </m:r>
                    <m:sSub>
                      <m:sSubPr>
                        <m:ctrlPr>
                          <a:rPr lang="it-IT" i="1">
                            <a:latin typeface="Cambria Math" panose="02040503050406030204" pitchFamily="18" charset="0"/>
                            <a:ea typeface="Cambria Math" panose="02040503050406030204" pitchFamily="18" charset="0"/>
                          </a:rPr>
                        </m:ctrlPr>
                      </m:sSubPr>
                      <m:e>
                        <m:r>
                          <a:rPr lang="it-IT" i="1">
                            <a:latin typeface="Cambria Math" panose="02040503050406030204" pitchFamily="18" charset="0"/>
                            <a:ea typeface="Cambria Math" panose="02040503050406030204" pitchFamily="18" charset="0"/>
                          </a:rPr>
                          <m:t>𝛽</m:t>
                        </m:r>
                      </m:e>
                      <m:sub>
                        <m:r>
                          <a:rPr lang="it-IT" i="1">
                            <a:latin typeface="Cambria Math" panose="02040503050406030204" pitchFamily="18" charset="0"/>
                            <a:ea typeface="Cambria Math" panose="02040503050406030204" pitchFamily="18" charset="0"/>
                          </a:rPr>
                          <m:t>𝑡</m:t>
                        </m:r>
                      </m:sub>
                    </m:sSub>
                    <m:r>
                      <a:rPr lang="it-IT" i="1">
                        <a:latin typeface="Cambria Math" panose="02040503050406030204" pitchFamily="18" charset="0"/>
                        <a:ea typeface="Cambria Math" panose="02040503050406030204" pitchFamily="18" charset="0"/>
                      </a:rPr>
                      <m:t>∙</m:t>
                    </m:r>
                    <m:sSub>
                      <m:sSubPr>
                        <m:ctrlPr>
                          <a:rPr lang="it-IT" b="0" i="1" smtClean="0">
                            <a:latin typeface="Cambria Math" panose="02040503050406030204" pitchFamily="18" charset="0"/>
                            <a:ea typeface="Cambria Math" panose="02040503050406030204" pitchFamily="18" charset="0"/>
                          </a:rPr>
                        </m:ctrlPr>
                      </m:sSubPr>
                      <m:e>
                        <m:r>
                          <a:rPr lang="it-IT" i="1" smtClean="0">
                            <a:latin typeface="Cambria Math" panose="02040503050406030204" pitchFamily="18" charset="0"/>
                            <a:ea typeface="Cambria Math" panose="02040503050406030204" pitchFamily="18" charset="0"/>
                          </a:rPr>
                          <m:t>𝜎</m:t>
                        </m:r>
                      </m:e>
                      <m:sub>
                        <m:r>
                          <a:rPr lang="it-IT" b="0" i="1" smtClean="0">
                            <a:latin typeface="Cambria Math" panose="02040503050406030204" pitchFamily="18" charset="0"/>
                            <a:ea typeface="Cambria Math" panose="02040503050406030204" pitchFamily="18" charset="0"/>
                          </a:rPr>
                          <m:t>𝑡</m:t>
                        </m:r>
                      </m:sub>
                    </m:sSub>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𝑥</m:t>
                    </m:r>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𝜀</m:t>
                    </m:r>
                    <m:r>
                      <a:rPr lang="it-IT" b="0" i="1" smtClean="0">
                        <a:latin typeface="Cambria Math" panose="02040503050406030204" pitchFamily="18" charset="0"/>
                      </a:rPr>
                      <m:t>)</m:t>
                    </m:r>
                  </m:oMath>
                </a14:m>
                <a:endParaRPr lang="en-US" dirty="0"/>
              </a:p>
              <a:p>
                <a:r>
                  <a:rPr lang="en-US" dirty="0"/>
                  <a:t>where x is the index of price, </a:t>
                </a:r>
                <a14:m>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𝜇</m:t>
                        </m:r>
                      </m:e>
                      <m:sub>
                        <m:r>
                          <a:rPr lang="it-IT" b="0" i="1" smtClean="0">
                            <a:latin typeface="Cambria Math" panose="02040503050406030204" pitchFamily="18" charset="0"/>
                          </a:rPr>
                          <m:t>𝑡</m:t>
                        </m:r>
                      </m:sub>
                    </m:sSub>
                    <m:r>
                      <a:rPr lang="it-IT" b="0" i="1" smtClean="0">
                        <a:latin typeface="Cambria Math" panose="02040503050406030204" pitchFamily="18" charset="0"/>
                      </a:rPr>
                      <m:t> </m:t>
                    </m:r>
                  </m:oMath>
                </a14:m>
                <a:r>
                  <a:rPr lang="en-US" dirty="0"/>
                  <a:t>the mean estimated by the GP, </a:t>
                </a:r>
                <a14:m>
                  <m:oMath xmlns:m="http://schemas.openxmlformats.org/officeDocument/2006/math">
                    <m:sSub>
                      <m:sSubPr>
                        <m:ctrlPr>
                          <a:rPr lang="it-IT" b="0" i="1" dirty="0" smtClean="0">
                            <a:latin typeface="Cambria Math" panose="02040503050406030204" pitchFamily="18" charset="0"/>
                          </a:rPr>
                        </m:ctrlPr>
                      </m:sSubPr>
                      <m:e>
                        <m:r>
                          <a:rPr lang="it-IT" b="0" i="1" dirty="0" smtClean="0">
                            <a:latin typeface="Cambria Math" panose="02040503050406030204" pitchFamily="18" charset="0"/>
                          </a:rPr>
                          <m:t>𝜎</m:t>
                        </m:r>
                      </m:e>
                      <m:sub>
                        <m:r>
                          <a:rPr lang="it-IT" b="0" i="1" dirty="0" smtClean="0">
                            <a:latin typeface="Cambria Math" panose="02040503050406030204" pitchFamily="18" charset="0"/>
                          </a:rPr>
                          <m:t>𝑡</m:t>
                        </m:r>
                      </m:sub>
                    </m:sSub>
                  </m:oMath>
                </a14:m>
                <a:r>
                  <a:rPr lang="en-US" dirty="0"/>
                  <a:t> the std, and beta the exploration term of the GP-UCB approach</a:t>
                </a:r>
                <a:br>
                  <a:rPr lang="en-US" dirty="0"/>
                </a:br>
                <a:endParaRPr lang="en-US" dirty="0"/>
              </a:p>
              <a:p>
                <a:pPr fontAlgn="base"/>
                <a:r>
                  <a:rPr lang="en-US" dirty="0"/>
                  <a:t>The LCBs for the costs are calculated using the usual formula of the GP-UCB approach, aside from the clipping that ensures that all the prices can be given a positive probability by the LP solver.</a:t>
                </a:r>
              </a:p>
              <a:p>
                <a:pPr fontAlgn="base"/>
                <a:r>
                  <a:rPr lang="en-US" dirty="0"/>
                  <a:t>The UCBs, instead, are calculated using the square root of sigma, because experimentally the bounds shrank too much after just a few samples with the classical formula.</a:t>
                </a:r>
              </a:p>
              <a:p>
                <a:endParaRPr lang="en-US" dirty="0"/>
              </a:p>
              <a:p>
                <a:r>
                  <a:rPr lang="en-US" dirty="0"/>
                  <a:t>Moreover, we didn’t keep a separate GP for the reward, because it proved to be inefficient, since we know a priori that the reward is equal to cost*price.</a:t>
                </a:r>
              </a:p>
              <a:p>
                <a:endParaRPr lang="it-IT" dirty="0"/>
              </a:p>
            </p:txBody>
          </p:sp>
        </mc:Choice>
        <mc:Fallback>
          <p:sp>
            <p:nvSpPr>
              <p:cNvPr id="4" name="CasellaDiTesto 3">
                <a:extLst>
                  <a:ext uri="{FF2B5EF4-FFF2-40B4-BE49-F238E27FC236}">
                    <a16:creationId xmlns:a16="http://schemas.microsoft.com/office/drawing/2014/main" id="{71417FE5-484B-658A-57F8-D3DAAFCF638F}"/>
                  </a:ext>
                </a:extLst>
              </p:cNvPr>
              <p:cNvSpPr txBox="1">
                <a:spLocks noRot="1" noChangeAspect="1" noMove="1" noResize="1" noEditPoints="1" noAdjustHandles="1" noChangeArrowheads="1" noChangeShapeType="1" noTextEdit="1"/>
              </p:cNvSpPr>
              <p:nvPr/>
            </p:nvSpPr>
            <p:spPr>
              <a:xfrm>
                <a:off x="741872" y="1440611"/>
                <a:ext cx="11033185" cy="2784608"/>
              </a:xfrm>
              <a:prstGeom prst="rect">
                <a:avLst/>
              </a:prstGeom>
              <a:blipFill>
                <a:blip r:embed="rId2"/>
                <a:stretch>
                  <a:fillRect l="-166"/>
                </a:stretch>
              </a:blipFill>
            </p:spPr>
            <p:txBody>
              <a:bodyPr/>
              <a:lstStyle/>
              <a:p>
                <a:r>
                  <a:rPr lang="it-IT">
                    <a:noFill/>
                  </a:rPr>
                  <a:t> </a:t>
                </a:r>
              </a:p>
            </p:txBody>
          </p:sp>
        </mc:Fallback>
      </mc:AlternateContent>
    </p:spTree>
    <p:extLst>
      <p:ext uri="{BB962C8B-B14F-4D97-AF65-F5344CB8AC3E}">
        <p14:creationId xmlns:p14="http://schemas.microsoft.com/office/powerpoint/2010/main" val="12202837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9"/>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r>
              <a:rPr lang="en-US"/>
              <a:t>/XX</a:t>
            </a:r>
            <a:endParaRPr/>
          </a:p>
        </p:txBody>
      </p:sp>
      <p:sp>
        <p:nvSpPr>
          <p:cNvPr id="165" name="Google Shape;165;p19"/>
          <p:cNvSpPr txBox="1">
            <a:spLocks noGrp="1"/>
          </p:cNvSpPr>
          <p:nvPr>
            <p:ph type="title"/>
          </p:nvPr>
        </p:nvSpPr>
        <p:spPr>
          <a:xfrm>
            <a:off x="105348" y="90625"/>
            <a:ext cx="9744600" cy="5436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2800"/>
              <a:buFont typeface="Calibri"/>
              <a:buNone/>
            </a:pPr>
            <a:r>
              <a:rPr lang="en-US"/>
              <a:t>Baseline: clairvoyant</a:t>
            </a:r>
            <a:endParaRPr/>
          </a:p>
        </p:txBody>
      </p:sp>
      <p:sp>
        <p:nvSpPr>
          <p:cNvPr id="166" name="Google Shape;166;p19"/>
          <p:cNvSpPr txBox="1"/>
          <p:nvPr/>
        </p:nvSpPr>
        <p:spPr>
          <a:xfrm>
            <a:off x="1417650" y="1930500"/>
            <a:ext cx="9356700" cy="831300"/>
          </a:xfrm>
          <a:prstGeom prst="rect">
            <a:avLst/>
          </a:prstGeom>
          <a:noFill/>
          <a:ln>
            <a:noFill/>
          </a:ln>
        </p:spPr>
        <p:txBody>
          <a:bodyPr spcFirstLastPara="1" wrap="square" lIns="91425" tIns="91425" rIns="91425" bIns="91425" anchor="t" anchorCtr="0">
            <a:spAutoFit/>
          </a:bodyPr>
          <a:lstStyle/>
          <a:p>
            <a:pPr marL="457200" lvl="0" indent="-317500" algn="l" rtl="0">
              <a:lnSpc>
                <a:spcPct val="200000"/>
              </a:lnSpc>
              <a:spcBef>
                <a:spcPts val="0"/>
              </a:spcBef>
              <a:spcAft>
                <a:spcPts val="0"/>
              </a:spcAft>
              <a:buSzPts val="1400"/>
              <a:buChar char="●"/>
            </a:pPr>
            <a:r>
              <a:rPr lang="en-US"/>
              <a:t>Clairvoyant </a:t>
            </a:r>
            <a:r>
              <a:rPr lang="en-US" b="1"/>
              <a:t>knows</a:t>
            </a:r>
            <a:r>
              <a:rPr lang="en-US"/>
              <a:t> the real </a:t>
            </a:r>
            <a:r>
              <a:rPr lang="en-US" b="1"/>
              <a:t>purchasing probabilities</a:t>
            </a:r>
            <a:r>
              <a:rPr lang="en-US"/>
              <a:t> of each product.</a:t>
            </a:r>
            <a:endParaRPr b="1"/>
          </a:p>
          <a:p>
            <a:pPr marL="457200" lvl="0" indent="-317500" algn="l" rtl="0">
              <a:lnSpc>
                <a:spcPct val="115000"/>
              </a:lnSpc>
              <a:spcBef>
                <a:spcPts val="0"/>
              </a:spcBef>
              <a:spcAft>
                <a:spcPts val="0"/>
              </a:spcAft>
              <a:buSzPts val="1400"/>
              <a:buChar char="●"/>
            </a:pPr>
            <a:r>
              <a:rPr lang="en-US"/>
              <a:t>By solving the following LP problem it choose the mix of price for each product that maximizes the reward:</a:t>
            </a:r>
            <a:endParaRPr/>
          </a:p>
        </p:txBody>
      </p:sp>
      <p:pic>
        <p:nvPicPr>
          <p:cNvPr id="167" name="Google Shape;167;p19"/>
          <p:cNvPicPr preferRelativeResize="0"/>
          <p:nvPr/>
        </p:nvPicPr>
        <p:blipFill>
          <a:blip r:embed="rId3">
            <a:alphaModFix/>
          </a:blip>
          <a:stretch>
            <a:fillRect/>
          </a:stretch>
        </p:blipFill>
        <p:spPr>
          <a:xfrm>
            <a:off x="2258300" y="3093325"/>
            <a:ext cx="2777575" cy="2288650"/>
          </a:xfrm>
          <a:prstGeom prst="rect">
            <a:avLst/>
          </a:prstGeom>
          <a:noFill/>
          <a:ln>
            <a:noFill/>
          </a:ln>
        </p:spPr>
      </p:pic>
      <p:sp>
        <p:nvSpPr>
          <p:cNvPr id="168" name="Google Shape;168;p19"/>
          <p:cNvSpPr txBox="1"/>
          <p:nvPr/>
        </p:nvSpPr>
        <p:spPr>
          <a:xfrm>
            <a:off x="6196725" y="3159425"/>
            <a:ext cx="3536400" cy="209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Where:</a:t>
            </a:r>
            <a:endParaRPr/>
          </a:p>
          <a:p>
            <a:pPr marL="457200" lvl="0" indent="-295275" algn="l" rtl="0">
              <a:lnSpc>
                <a:spcPct val="115000"/>
              </a:lnSpc>
              <a:spcBef>
                <a:spcPts val="1100"/>
              </a:spcBef>
              <a:spcAft>
                <a:spcPts val="0"/>
              </a:spcAft>
              <a:buClr>
                <a:schemeClr val="dk1"/>
              </a:buClr>
              <a:buSzPts val="1050"/>
              <a:buChar char="●"/>
            </a:pPr>
            <a:r>
              <a:rPr lang="en-US" sz="1050">
                <a:solidFill>
                  <a:schemeClr val="dk1"/>
                </a:solidFill>
                <a:highlight>
                  <a:srgbClr val="FFFFFF"/>
                </a:highlight>
              </a:rPr>
              <a:t> </a:t>
            </a:r>
            <a:r>
              <a:rPr lang="en-US" sz="1050" i="1">
                <a:solidFill>
                  <a:schemeClr val="dk1"/>
                </a:solidFill>
                <a:highlight>
                  <a:srgbClr val="FFFFFF"/>
                </a:highlight>
              </a:rPr>
              <a:t>X_i,j</a:t>
            </a:r>
            <a:r>
              <a:rPr lang="en-US" sz="1050">
                <a:solidFill>
                  <a:schemeClr val="dk1"/>
                </a:solidFill>
                <a:highlight>
                  <a:srgbClr val="FFFFFF"/>
                </a:highlight>
              </a:rPr>
              <a:t>: Fractional probability of selecting price (p_j) for product (i)</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i="1">
                <a:solidFill>
                  <a:schemeClr val="dk1"/>
                </a:solidFill>
                <a:highlight>
                  <a:srgbClr val="FFFFFF"/>
                </a:highlight>
              </a:rPr>
              <a:t>p_j</a:t>
            </a:r>
            <a:r>
              <a:rPr lang="en-US" sz="1050">
                <a:solidFill>
                  <a:schemeClr val="dk1"/>
                </a:solidFill>
                <a:highlight>
                  <a:srgbClr val="FFFFFF"/>
                </a:highlight>
              </a:rPr>
              <a:t>: Candidate price for the (j)-th price level.</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i="1">
                <a:solidFill>
                  <a:schemeClr val="dk1"/>
                </a:solidFill>
                <a:highlight>
                  <a:srgbClr val="FFFFFF"/>
                </a:highlight>
              </a:rPr>
              <a:t>q_i(p_j)</a:t>
            </a:r>
            <a:r>
              <a:rPr lang="en-US" sz="1050">
                <a:solidFill>
                  <a:schemeClr val="dk1"/>
                </a:solidFill>
                <a:highlight>
                  <a:srgbClr val="FFFFFF"/>
                </a:highlight>
              </a:rPr>
              <a:t>: Probability that product (i) is purchased at price (p_j).</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i="1">
                <a:solidFill>
                  <a:schemeClr val="dk1"/>
                </a:solidFill>
                <a:highlight>
                  <a:srgbClr val="FFFFFF"/>
                </a:highlight>
              </a:rPr>
              <a:t>rho</a:t>
            </a:r>
            <a:r>
              <a:rPr lang="en-US" sz="1050">
                <a:solidFill>
                  <a:schemeClr val="dk1"/>
                </a:solidFill>
                <a:highlight>
                  <a:srgbClr val="FFFFFF"/>
                </a:highlight>
              </a:rPr>
              <a:t>: Maximum expected units that can be sold in a round (budget/pacing constraint).</a:t>
            </a:r>
            <a:endParaRPr sz="1050">
              <a:solidFill>
                <a:schemeClr val="dk1"/>
              </a:solidFill>
              <a:highlight>
                <a:srgbClr val="FFFFFF"/>
              </a:highlight>
            </a:endParaRPr>
          </a:p>
          <a:p>
            <a:pPr marL="0" lvl="0" indent="0" algn="l" rtl="0">
              <a:spcBef>
                <a:spcPts val="500"/>
              </a:spcBef>
              <a:spcAft>
                <a:spcPts val="0"/>
              </a:spcAft>
              <a:buNone/>
            </a:pPr>
            <a:r>
              <a:rPr lang="en-US" sz="1200"/>
              <a:t>N.B.: cost is {0,1}, so omitted in the constraint</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0"/>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r>
              <a:rPr lang="en-US"/>
              <a:t>/XX</a:t>
            </a:r>
            <a:endParaRPr/>
          </a:p>
        </p:txBody>
      </p:sp>
      <p:sp>
        <p:nvSpPr>
          <p:cNvPr id="174" name="Google Shape;174;p20"/>
          <p:cNvSpPr txBox="1">
            <a:spLocks noGrp="1"/>
          </p:cNvSpPr>
          <p:nvPr>
            <p:ph type="title"/>
          </p:nvPr>
        </p:nvSpPr>
        <p:spPr>
          <a:xfrm>
            <a:off x="105355" y="90617"/>
            <a:ext cx="69714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with uncorrelated products</a:t>
            </a:r>
            <a:endParaRPr/>
          </a:p>
        </p:txBody>
      </p:sp>
      <p:sp>
        <p:nvSpPr>
          <p:cNvPr id="175" name="Google Shape;175;p20"/>
          <p:cNvSpPr txBox="1"/>
          <p:nvPr/>
        </p:nvSpPr>
        <p:spPr>
          <a:xfrm>
            <a:off x="490900" y="4270700"/>
            <a:ext cx="3563100" cy="1200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With </a:t>
            </a:r>
            <a:r>
              <a:rPr lang="en-US" sz="1800" b="1">
                <a:solidFill>
                  <a:schemeClr val="dk1"/>
                </a:solidFill>
                <a:latin typeface="Calibri"/>
                <a:ea typeface="Calibri"/>
                <a:cs typeface="Calibri"/>
                <a:sym typeface="Calibri"/>
              </a:rPr>
              <a:t>B &gt;&gt; T:</a:t>
            </a:r>
            <a:endParaRPr sz="1800" b="1">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The </a:t>
            </a:r>
            <a:r>
              <a:rPr lang="en-US" sz="1800" b="1">
                <a:solidFill>
                  <a:schemeClr val="dk1"/>
                </a:solidFill>
                <a:latin typeface="Calibri"/>
                <a:ea typeface="Calibri"/>
                <a:cs typeface="Calibri"/>
                <a:sym typeface="Calibri"/>
              </a:rPr>
              <a:t>median cumulative regret</a:t>
            </a:r>
            <a:r>
              <a:rPr lang="en-US" sz="1800">
                <a:solidFill>
                  <a:schemeClr val="dk1"/>
                </a:solidFill>
                <a:latin typeface="Calibri"/>
                <a:ea typeface="Calibri"/>
                <a:cs typeface="Calibri"/>
                <a:sym typeface="Calibri"/>
              </a:rPr>
              <a:t> over 10 trials is clearly </a:t>
            </a:r>
            <a:r>
              <a:rPr lang="en-US" sz="1800" b="1">
                <a:solidFill>
                  <a:schemeClr val="dk1"/>
                </a:solidFill>
                <a:latin typeface="Calibri"/>
                <a:ea typeface="Calibri"/>
                <a:cs typeface="Calibri"/>
                <a:sym typeface="Calibri"/>
              </a:rPr>
              <a:t>sublinear</a:t>
            </a:r>
            <a:endParaRPr sz="1800" b="1">
              <a:solidFill>
                <a:schemeClr val="dk1"/>
              </a:solidFill>
              <a:latin typeface="Calibri"/>
              <a:ea typeface="Calibri"/>
              <a:cs typeface="Calibri"/>
              <a:sym typeface="Calibri"/>
            </a:endParaRPr>
          </a:p>
        </p:txBody>
      </p:sp>
      <p:pic>
        <p:nvPicPr>
          <p:cNvPr id="176" name="Google Shape;176;p20"/>
          <p:cNvPicPr preferRelativeResize="0"/>
          <p:nvPr/>
        </p:nvPicPr>
        <p:blipFill>
          <a:blip r:embed="rId3">
            <a:alphaModFix/>
          </a:blip>
          <a:stretch>
            <a:fillRect/>
          </a:stretch>
        </p:blipFill>
        <p:spPr>
          <a:xfrm>
            <a:off x="490900" y="1547925"/>
            <a:ext cx="3458795" cy="2227687"/>
          </a:xfrm>
          <a:prstGeom prst="rect">
            <a:avLst/>
          </a:prstGeom>
          <a:noFill/>
          <a:ln>
            <a:noFill/>
          </a:ln>
        </p:spPr>
      </p:pic>
      <p:pic>
        <p:nvPicPr>
          <p:cNvPr id="177" name="Google Shape;177;p20"/>
          <p:cNvPicPr preferRelativeResize="0"/>
          <p:nvPr/>
        </p:nvPicPr>
        <p:blipFill>
          <a:blip r:embed="rId4">
            <a:alphaModFix/>
          </a:blip>
          <a:stretch>
            <a:fillRect/>
          </a:stretch>
        </p:blipFill>
        <p:spPr>
          <a:xfrm>
            <a:off x="8242300" y="1529900"/>
            <a:ext cx="3563100" cy="2263716"/>
          </a:xfrm>
          <a:prstGeom prst="rect">
            <a:avLst/>
          </a:prstGeom>
          <a:noFill/>
          <a:ln>
            <a:noFill/>
          </a:ln>
        </p:spPr>
      </p:pic>
      <p:sp>
        <p:nvSpPr>
          <p:cNvPr id="178" name="Google Shape;178;p20"/>
          <p:cNvSpPr txBox="1"/>
          <p:nvPr/>
        </p:nvSpPr>
        <p:spPr>
          <a:xfrm>
            <a:off x="4314450" y="4270700"/>
            <a:ext cx="3563100" cy="923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With </a:t>
            </a:r>
            <a:r>
              <a:rPr lang="en-US" sz="1800" b="1">
                <a:solidFill>
                  <a:schemeClr val="dk1"/>
                </a:solidFill>
                <a:latin typeface="Calibri"/>
                <a:ea typeface="Calibri"/>
                <a:cs typeface="Calibri"/>
                <a:sym typeface="Calibri"/>
              </a:rPr>
              <a:t>B = T:</a:t>
            </a:r>
            <a:endParaRPr sz="1800" b="1">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The </a:t>
            </a:r>
            <a:r>
              <a:rPr lang="en-US" sz="1800" b="1">
                <a:solidFill>
                  <a:schemeClr val="dk1"/>
                </a:solidFill>
                <a:latin typeface="Calibri"/>
                <a:ea typeface="Calibri"/>
                <a:cs typeface="Calibri"/>
                <a:sym typeface="Calibri"/>
              </a:rPr>
              <a:t>median cumulative regret</a:t>
            </a:r>
            <a:r>
              <a:rPr lang="en-US" sz="1800">
                <a:solidFill>
                  <a:schemeClr val="dk1"/>
                </a:solidFill>
                <a:latin typeface="Calibri"/>
                <a:ea typeface="Calibri"/>
                <a:cs typeface="Calibri"/>
                <a:sym typeface="Calibri"/>
              </a:rPr>
              <a:t> over 10 trials is again </a:t>
            </a:r>
            <a:r>
              <a:rPr lang="en-US" sz="1800" b="1">
                <a:solidFill>
                  <a:schemeClr val="dk1"/>
                </a:solidFill>
                <a:latin typeface="Calibri"/>
                <a:ea typeface="Calibri"/>
                <a:cs typeface="Calibri"/>
                <a:sym typeface="Calibri"/>
              </a:rPr>
              <a:t>sublinear</a:t>
            </a:r>
            <a:endParaRPr sz="1800" b="1">
              <a:solidFill>
                <a:schemeClr val="dk1"/>
              </a:solidFill>
              <a:latin typeface="Calibri"/>
              <a:ea typeface="Calibri"/>
              <a:cs typeface="Calibri"/>
              <a:sym typeface="Calibri"/>
            </a:endParaRPr>
          </a:p>
        </p:txBody>
      </p:sp>
      <p:pic>
        <p:nvPicPr>
          <p:cNvPr id="179" name="Google Shape;179;p20"/>
          <p:cNvPicPr preferRelativeResize="0"/>
          <p:nvPr/>
        </p:nvPicPr>
        <p:blipFill>
          <a:blip r:embed="rId5">
            <a:alphaModFix/>
          </a:blip>
          <a:stretch>
            <a:fillRect/>
          </a:stretch>
        </p:blipFill>
        <p:spPr>
          <a:xfrm>
            <a:off x="4307838" y="1531191"/>
            <a:ext cx="3576319" cy="2261130"/>
          </a:xfrm>
          <a:prstGeom prst="rect">
            <a:avLst/>
          </a:prstGeom>
          <a:noFill/>
          <a:ln>
            <a:noFill/>
          </a:ln>
        </p:spPr>
      </p:pic>
      <p:sp>
        <p:nvSpPr>
          <p:cNvPr id="180" name="Google Shape;180;p20"/>
          <p:cNvSpPr txBox="1"/>
          <p:nvPr/>
        </p:nvSpPr>
        <p:spPr>
          <a:xfrm>
            <a:off x="8242300" y="4270688"/>
            <a:ext cx="3563100" cy="923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With </a:t>
            </a:r>
            <a:r>
              <a:rPr lang="en-US" sz="1800" b="1">
                <a:solidFill>
                  <a:schemeClr val="dk1"/>
                </a:solidFill>
                <a:latin typeface="Calibri"/>
                <a:ea typeface="Calibri"/>
                <a:cs typeface="Calibri"/>
                <a:sym typeface="Calibri"/>
              </a:rPr>
              <a:t>B &lt;&lt; T:</a:t>
            </a:r>
            <a:endParaRPr sz="1800" b="1">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The </a:t>
            </a:r>
            <a:r>
              <a:rPr lang="en-US" sz="1800" b="1">
                <a:solidFill>
                  <a:schemeClr val="dk1"/>
                </a:solidFill>
                <a:latin typeface="Calibri"/>
                <a:ea typeface="Calibri"/>
                <a:cs typeface="Calibri"/>
                <a:sym typeface="Calibri"/>
              </a:rPr>
              <a:t>median cumulative regret</a:t>
            </a:r>
            <a:r>
              <a:rPr lang="en-US" sz="1800">
                <a:solidFill>
                  <a:schemeClr val="dk1"/>
                </a:solidFill>
                <a:latin typeface="Calibri"/>
                <a:ea typeface="Calibri"/>
                <a:cs typeface="Calibri"/>
                <a:sym typeface="Calibri"/>
              </a:rPr>
              <a:t> over 10 trials is still </a:t>
            </a:r>
            <a:r>
              <a:rPr lang="en-US" sz="1800" b="1">
                <a:solidFill>
                  <a:schemeClr val="dk1"/>
                </a:solidFill>
                <a:latin typeface="Calibri"/>
                <a:ea typeface="Calibri"/>
                <a:cs typeface="Calibri"/>
                <a:sym typeface="Calibri"/>
              </a:rPr>
              <a:t>sublinear</a:t>
            </a:r>
            <a:endParaRPr sz="1800" b="1">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1"/>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r>
              <a:rPr lang="en-US"/>
              <a:t>/XX</a:t>
            </a:r>
            <a:endParaRPr/>
          </a:p>
        </p:txBody>
      </p:sp>
      <p:sp>
        <p:nvSpPr>
          <p:cNvPr id="186" name="Google Shape;186;p21"/>
          <p:cNvSpPr txBox="1">
            <a:spLocks noGrp="1"/>
          </p:cNvSpPr>
          <p:nvPr>
            <p:ph type="title"/>
          </p:nvPr>
        </p:nvSpPr>
        <p:spPr>
          <a:xfrm>
            <a:off x="105355" y="90617"/>
            <a:ext cx="69714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with uncorrelated products</a:t>
            </a:r>
            <a:endParaRPr/>
          </a:p>
        </p:txBody>
      </p:sp>
      <p:sp>
        <p:nvSpPr>
          <p:cNvPr id="187" name="Google Shape;187;p21"/>
          <p:cNvSpPr txBox="1"/>
          <p:nvPr/>
        </p:nvSpPr>
        <p:spPr>
          <a:xfrm>
            <a:off x="1417650" y="1779175"/>
            <a:ext cx="9356700" cy="3016800"/>
          </a:xfrm>
          <a:prstGeom prst="rect">
            <a:avLst/>
          </a:prstGeom>
          <a:noFill/>
          <a:ln>
            <a:noFill/>
          </a:ln>
        </p:spPr>
        <p:txBody>
          <a:bodyPr spcFirstLastPara="1" wrap="square" lIns="91425" tIns="91425" rIns="91425" bIns="91425" anchor="t" anchorCtr="0">
            <a:spAutoFit/>
          </a:bodyPr>
          <a:lstStyle/>
          <a:p>
            <a:pPr marL="457200" lvl="0" indent="-330200" algn="l" rtl="0">
              <a:lnSpc>
                <a:spcPct val="150000"/>
              </a:lnSpc>
              <a:spcBef>
                <a:spcPts val="0"/>
              </a:spcBef>
              <a:spcAft>
                <a:spcPts val="0"/>
              </a:spcAft>
              <a:buSzPts val="1600"/>
              <a:buChar char="●"/>
            </a:pPr>
            <a:r>
              <a:rPr lang="en-US" sz="1600"/>
              <a:t>From the previous graphs we can see that the cumulative regret is </a:t>
            </a:r>
            <a:r>
              <a:rPr lang="en-US" sz="1600" b="1"/>
              <a:t>sublinear</a:t>
            </a:r>
            <a:r>
              <a:rPr lang="en-US" sz="1600"/>
              <a:t> even in the worst case where the budget is small compared to T</a:t>
            </a:r>
            <a:endParaRPr sz="1600"/>
          </a:p>
          <a:p>
            <a:pPr marL="0" lvl="0" indent="0" algn="l" rtl="0">
              <a:lnSpc>
                <a:spcPct val="150000"/>
              </a:lnSpc>
              <a:spcBef>
                <a:spcPts val="0"/>
              </a:spcBef>
              <a:spcAft>
                <a:spcPts val="0"/>
              </a:spcAft>
              <a:buNone/>
            </a:pPr>
            <a:endParaRPr sz="1600"/>
          </a:p>
          <a:p>
            <a:pPr marL="457200" lvl="0" indent="-330200" algn="l" rtl="0">
              <a:lnSpc>
                <a:spcPct val="150000"/>
              </a:lnSpc>
              <a:spcBef>
                <a:spcPts val="0"/>
              </a:spcBef>
              <a:spcAft>
                <a:spcPts val="0"/>
              </a:spcAft>
              <a:buSzPts val="1600"/>
              <a:buChar char="●"/>
            </a:pPr>
            <a:r>
              <a:rPr lang="en-US" sz="1600"/>
              <a:t>We can observe that in the more complicated situations the regret tend to grow faster in the beginning bust still reach a sublinear growth at the end. This is likely due to less exploration constrained by the budget.</a:t>
            </a:r>
            <a:endParaRPr sz="1600"/>
          </a:p>
          <a:p>
            <a:pPr marL="0" lvl="0" indent="0" algn="l" rtl="0">
              <a:lnSpc>
                <a:spcPct val="150000"/>
              </a:lnSpc>
              <a:spcBef>
                <a:spcPts val="0"/>
              </a:spcBef>
              <a:spcAft>
                <a:spcPts val="0"/>
              </a:spcAft>
              <a:buNone/>
            </a:pPr>
            <a:endParaRPr sz="1600"/>
          </a:p>
          <a:p>
            <a:pPr marL="457200" lvl="0" indent="-330200" algn="l" rtl="0">
              <a:lnSpc>
                <a:spcPct val="150000"/>
              </a:lnSpc>
              <a:spcBef>
                <a:spcPts val="0"/>
              </a:spcBef>
              <a:spcAft>
                <a:spcPts val="0"/>
              </a:spcAft>
              <a:buSzPts val="1600"/>
              <a:buChar char="●"/>
            </a:pPr>
            <a:r>
              <a:rPr lang="en-US" sz="1600"/>
              <a:t>In the more complicated cases the grow is also a bit </a:t>
            </a:r>
            <a:r>
              <a:rPr lang="en-US" sz="1600" b="1"/>
              <a:t>noisier</a:t>
            </a:r>
            <a:r>
              <a:rPr lang="en-US" sz="1600"/>
              <a:t> than in the most favorable one.</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Google Shape;41;p5"/>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r>
              <a:rPr lang="en-US"/>
              <a:t>/XX</a:t>
            </a:r>
            <a:endParaRPr sz="1200" b="0">
              <a:solidFill>
                <a:srgbClr val="888888"/>
              </a:solidFill>
            </a:endParaRPr>
          </a:p>
        </p:txBody>
      </p:sp>
      <p:sp>
        <p:nvSpPr>
          <p:cNvPr id="42" name="Google Shape;42;p5"/>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Project: Overview</a:t>
            </a:r>
            <a:endParaRPr/>
          </a:p>
        </p:txBody>
      </p:sp>
      <p:sp>
        <p:nvSpPr>
          <p:cNvPr id="43" name="Google Shape;43;p5"/>
          <p:cNvSpPr txBox="1"/>
          <p:nvPr/>
        </p:nvSpPr>
        <p:spPr>
          <a:xfrm>
            <a:off x="424575" y="1338375"/>
            <a:ext cx="6461100" cy="80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a:solidFill>
                  <a:schemeClr val="dk1"/>
                </a:solidFill>
              </a:rPr>
              <a:t>The goal of the project is to design online learning algorithms to sell </a:t>
            </a:r>
            <a:r>
              <a:rPr lang="en-US" sz="1600" b="1">
                <a:solidFill>
                  <a:schemeClr val="dk1"/>
                </a:solidFill>
              </a:rPr>
              <a:t>multiple </a:t>
            </a:r>
            <a:r>
              <a:rPr lang="en-US" sz="1600">
                <a:solidFill>
                  <a:schemeClr val="dk1"/>
                </a:solidFill>
              </a:rPr>
              <a:t>types of products under </a:t>
            </a:r>
            <a:r>
              <a:rPr lang="en-US" sz="1600" b="1">
                <a:solidFill>
                  <a:schemeClr val="dk1"/>
                </a:solidFill>
              </a:rPr>
              <a:t>production constraints</a:t>
            </a:r>
            <a:r>
              <a:rPr lang="en-US" sz="1600">
                <a:solidFill>
                  <a:schemeClr val="dk1"/>
                </a:solidFill>
              </a:rPr>
              <a:t>.</a:t>
            </a:r>
            <a:endParaRPr sz="1600">
              <a:solidFill>
                <a:schemeClr val="dk1"/>
              </a:solidFill>
            </a:endParaRPr>
          </a:p>
        </p:txBody>
      </p:sp>
      <p:sp>
        <p:nvSpPr>
          <p:cNvPr id="44" name="Google Shape;44;p5"/>
          <p:cNvSpPr/>
          <p:nvPr/>
        </p:nvSpPr>
        <p:spPr>
          <a:xfrm>
            <a:off x="516875" y="2086000"/>
            <a:ext cx="5473500" cy="2999700"/>
          </a:xfrm>
          <a:prstGeom prst="roundRect">
            <a:avLst>
              <a:gd name="adj" fmla="val 16667"/>
            </a:avLst>
          </a:prstGeom>
          <a:solidFill>
            <a:schemeClr val="lt1"/>
          </a:solidFill>
          <a:ln w="9525"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700" b="1" i="1"/>
              <a:t>Parameters </a:t>
            </a:r>
            <a:endParaRPr sz="1700" b="1" i="1"/>
          </a:p>
          <a:p>
            <a:pPr marL="457200" lvl="0" indent="-336550" algn="l" rtl="0">
              <a:spcBef>
                <a:spcPts val="0"/>
              </a:spcBef>
              <a:spcAft>
                <a:spcPts val="0"/>
              </a:spcAft>
              <a:buSzPts val="1700"/>
              <a:buChar char="●"/>
            </a:pPr>
            <a:r>
              <a:rPr lang="en-US" sz="1700"/>
              <a:t>Number of rounds T</a:t>
            </a:r>
            <a:endParaRPr sz="1700"/>
          </a:p>
          <a:p>
            <a:pPr marL="457200" lvl="0" indent="-336550" algn="l" rtl="0">
              <a:spcBef>
                <a:spcPts val="0"/>
              </a:spcBef>
              <a:spcAft>
                <a:spcPts val="0"/>
              </a:spcAft>
              <a:buSzPts val="1700"/>
              <a:buChar char="●"/>
            </a:pPr>
            <a:r>
              <a:rPr lang="en-US" sz="1700"/>
              <a:t>Number of types of products N </a:t>
            </a:r>
            <a:endParaRPr sz="1700"/>
          </a:p>
          <a:p>
            <a:pPr marL="457200" lvl="0" indent="-336550" algn="l" rtl="0">
              <a:spcBef>
                <a:spcPts val="0"/>
              </a:spcBef>
              <a:spcAft>
                <a:spcPts val="0"/>
              </a:spcAft>
              <a:buSzPts val="1700"/>
              <a:buChar char="●"/>
            </a:pPr>
            <a:r>
              <a:rPr lang="en-US" sz="1700"/>
              <a:t>Set of possible prices P (small and discrete set) </a:t>
            </a:r>
            <a:endParaRPr sz="1700"/>
          </a:p>
          <a:p>
            <a:pPr marL="457200" lvl="0" indent="-336550" algn="l" rtl="0">
              <a:spcBef>
                <a:spcPts val="0"/>
              </a:spcBef>
              <a:spcAft>
                <a:spcPts val="0"/>
              </a:spcAft>
              <a:buSzPts val="1700"/>
              <a:buChar char="●"/>
            </a:pPr>
            <a:r>
              <a:rPr lang="en-US" sz="1700"/>
              <a:t>Production capacity B (for simplicity, there is a total number of products B that the company can produce)</a:t>
            </a:r>
            <a:endParaRPr sz="1700"/>
          </a:p>
        </p:txBody>
      </p:sp>
      <p:sp>
        <p:nvSpPr>
          <p:cNvPr id="45" name="Google Shape;45;p5"/>
          <p:cNvSpPr/>
          <p:nvPr/>
        </p:nvSpPr>
        <p:spPr>
          <a:xfrm>
            <a:off x="6308925" y="2026125"/>
            <a:ext cx="5473500" cy="1315200"/>
          </a:xfrm>
          <a:prstGeom prst="roundRect">
            <a:avLst>
              <a:gd name="adj" fmla="val 16667"/>
            </a:avLst>
          </a:prstGeom>
          <a:solidFill>
            <a:schemeClr val="lt1"/>
          </a:solidFill>
          <a:ln w="9525"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700" b="1" i="1" dirty="0"/>
              <a:t> Buyer behavior </a:t>
            </a:r>
            <a:endParaRPr sz="1700" b="1" i="1" dirty="0"/>
          </a:p>
          <a:p>
            <a:pPr marL="457200" lvl="0" indent="-336550" algn="l" rtl="0">
              <a:spcBef>
                <a:spcPts val="0"/>
              </a:spcBef>
              <a:spcAft>
                <a:spcPts val="0"/>
              </a:spcAft>
              <a:buSzPts val="1700"/>
              <a:buChar char="●"/>
            </a:pPr>
            <a:r>
              <a:rPr lang="en-US" sz="1700" dirty="0"/>
              <a:t>Has a valuation vi for each type of product in N</a:t>
            </a:r>
            <a:endParaRPr sz="1700" dirty="0"/>
          </a:p>
          <a:p>
            <a:pPr marL="457200" lvl="0" indent="-336550" algn="l" rtl="0">
              <a:spcBef>
                <a:spcPts val="0"/>
              </a:spcBef>
              <a:spcAft>
                <a:spcPts val="0"/>
              </a:spcAft>
              <a:buSzPts val="1700"/>
              <a:buChar char="●"/>
            </a:pPr>
            <a:r>
              <a:rPr lang="en-US" sz="1700" dirty="0"/>
              <a:t>Buys all products priced below their respective valuations</a:t>
            </a:r>
            <a:endParaRPr sz="1700" dirty="0"/>
          </a:p>
        </p:txBody>
      </p:sp>
      <p:sp>
        <p:nvSpPr>
          <p:cNvPr id="46" name="Google Shape;46;p5"/>
          <p:cNvSpPr/>
          <p:nvPr/>
        </p:nvSpPr>
        <p:spPr>
          <a:xfrm>
            <a:off x="6244275" y="3466000"/>
            <a:ext cx="5339400" cy="2219700"/>
          </a:xfrm>
          <a:prstGeom prst="roundRect">
            <a:avLst>
              <a:gd name="adj" fmla="val 16667"/>
            </a:avLst>
          </a:prstGeom>
          <a:solidFill>
            <a:schemeClr val="lt1"/>
          </a:solidFill>
          <a:ln w="9525"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700" dirty="0"/>
              <a:t>At each round </a:t>
            </a:r>
            <a:r>
              <a:rPr lang="en-US" sz="1700" i="1" dirty="0"/>
              <a:t>t ∈ T: </a:t>
            </a:r>
            <a:endParaRPr sz="1700" i="1" dirty="0"/>
          </a:p>
          <a:p>
            <a:pPr marL="457200" lvl="0" indent="-336550" algn="l" rtl="0">
              <a:spcBef>
                <a:spcPts val="0"/>
              </a:spcBef>
              <a:spcAft>
                <a:spcPts val="0"/>
              </a:spcAft>
              <a:buSzPts val="1700"/>
              <a:buAutoNum type="arabicPeriod"/>
            </a:pPr>
            <a:r>
              <a:rPr lang="en-US" sz="1700" dirty="0"/>
              <a:t>The company chooses which types of product to sell and set price pi for each type of product</a:t>
            </a:r>
            <a:endParaRPr sz="1700" dirty="0"/>
          </a:p>
          <a:p>
            <a:pPr marL="457200" lvl="0" indent="-336550" algn="l" rtl="0">
              <a:spcBef>
                <a:spcPts val="0"/>
              </a:spcBef>
              <a:spcAft>
                <a:spcPts val="0"/>
              </a:spcAft>
              <a:buSzPts val="1700"/>
              <a:buAutoNum type="arabicPeriod"/>
            </a:pPr>
            <a:r>
              <a:rPr lang="en-US" sz="1700" dirty="0"/>
              <a:t>A buyer with a valuation for each type of product arrives </a:t>
            </a:r>
            <a:endParaRPr sz="1700" dirty="0"/>
          </a:p>
          <a:p>
            <a:pPr marL="457200" lvl="0" indent="-336550" algn="l" rtl="0">
              <a:spcBef>
                <a:spcPts val="0"/>
              </a:spcBef>
              <a:spcAft>
                <a:spcPts val="0"/>
              </a:spcAft>
              <a:buSzPts val="1700"/>
              <a:buAutoNum type="arabicPeriod"/>
            </a:pPr>
            <a:r>
              <a:rPr lang="en-US" sz="1700" dirty="0"/>
              <a:t>The buyer buys a unit of each product with price smaller than the product valuation</a:t>
            </a:r>
            <a:endParaRPr sz="1700" dirty="0"/>
          </a:p>
        </p:txBody>
      </p:sp>
    </p:spTree>
  </p:cSld>
  <p:clrMapOvr>
    <a:masterClrMapping/>
  </p:clrMapOvr>
  <mc:AlternateContent xmlns:mc="http://schemas.openxmlformats.org/markup-compatibility/2006" xmlns:p14="http://schemas.microsoft.com/office/powerpoint/2010/main">
    <mc:Choice Requires="p14">
      <p:transition spd="med">
        <p14:prism/>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10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10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2"/>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r>
              <a:rPr lang="en-US"/>
              <a:t>/XX</a:t>
            </a:r>
            <a:endParaRPr/>
          </a:p>
        </p:txBody>
      </p:sp>
      <p:sp>
        <p:nvSpPr>
          <p:cNvPr id="193" name="Google Shape;193;p22"/>
          <p:cNvSpPr txBox="1">
            <a:spLocks noGrp="1"/>
          </p:cNvSpPr>
          <p:nvPr>
            <p:ph type="title"/>
          </p:nvPr>
        </p:nvSpPr>
        <p:spPr>
          <a:xfrm>
            <a:off x="105355" y="90617"/>
            <a:ext cx="69714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with correlated products</a:t>
            </a:r>
            <a:endParaRPr/>
          </a:p>
        </p:txBody>
      </p:sp>
      <p:sp>
        <p:nvSpPr>
          <p:cNvPr id="194" name="Google Shape;194;p22"/>
          <p:cNvSpPr txBox="1"/>
          <p:nvPr/>
        </p:nvSpPr>
        <p:spPr>
          <a:xfrm>
            <a:off x="490900" y="4270700"/>
            <a:ext cx="3563100" cy="923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With </a:t>
            </a:r>
            <a:r>
              <a:rPr lang="en-US" sz="1800" b="1">
                <a:solidFill>
                  <a:schemeClr val="dk1"/>
                </a:solidFill>
                <a:latin typeface="Calibri"/>
                <a:ea typeface="Calibri"/>
                <a:cs typeface="Calibri"/>
                <a:sym typeface="Calibri"/>
              </a:rPr>
              <a:t>B &gt;&gt; T:</a:t>
            </a:r>
            <a:endParaRPr sz="1800" b="1">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The </a:t>
            </a:r>
            <a:r>
              <a:rPr lang="en-US" sz="1800" b="1">
                <a:solidFill>
                  <a:schemeClr val="dk1"/>
                </a:solidFill>
                <a:latin typeface="Calibri"/>
                <a:ea typeface="Calibri"/>
                <a:cs typeface="Calibri"/>
                <a:sym typeface="Calibri"/>
              </a:rPr>
              <a:t>median cumulative regret</a:t>
            </a:r>
            <a:r>
              <a:rPr lang="en-US" sz="1800">
                <a:solidFill>
                  <a:schemeClr val="dk1"/>
                </a:solidFill>
                <a:latin typeface="Calibri"/>
                <a:ea typeface="Calibri"/>
                <a:cs typeface="Calibri"/>
                <a:sym typeface="Calibri"/>
              </a:rPr>
              <a:t> over 10 trials is sublinear</a:t>
            </a:r>
            <a:endParaRPr sz="1800" b="1">
              <a:solidFill>
                <a:schemeClr val="dk1"/>
              </a:solidFill>
              <a:latin typeface="Calibri"/>
              <a:ea typeface="Calibri"/>
              <a:cs typeface="Calibri"/>
              <a:sym typeface="Calibri"/>
            </a:endParaRPr>
          </a:p>
        </p:txBody>
      </p:sp>
      <p:sp>
        <p:nvSpPr>
          <p:cNvPr id="195" name="Google Shape;195;p22"/>
          <p:cNvSpPr txBox="1"/>
          <p:nvPr/>
        </p:nvSpPr>
        <p:spPr>
          <a:xfrm>
            <a:off x="4314450" y="4270700"/>
            <a:ext cx="3563100" cy="923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With </a:t>
            </a:r>
            <a:r>
              <a:rPr lang="en-US" sz="1800" b="1">
                <a:solidFill>
                  <a:schemeClr val="dk1"/>
                </a:solidFill>
                <a:latin typeface="Calibri"/>
                <a:ea typeface="Calibri"/>
                <a:cs typeface="Calibri"/>
                <a:sym typeface="Calibri"/>
              </a:rPr>
              <a:t>B = T:</a:t>
            </a:r>
            <a:endParaRPr sz="1800" b="1">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The </a:t>
            </a:r>
            <a:r>
              <a:rPr lang="en-US" sz="1800" b="1">
                <a:solidFill>
                  <a:schemeClr val="dk1"/>
                </a:solidFill>
                <a:latin typeface="Calibri"/>
                <a:ea typeface="Calibri"/>
                <a:cs typeface="Calibri"/>
                <a:sym typeface="Calibri"/>
              </a:rPr>
              <a:t>median cumulative regret</a:t>
            </a:r>
            <a:r>
              <a:rPr lang="en-US" sz="1800">
                <a:solidFill>
                  <a:schemeClr val="dk1"/>
                </a:solidFill>
                <a:latin typeface="Calibri"/>
                <a:ea typeface="Calibri"/>
                <a:cs typeface="Calibri"/>
                <a:sym typeface="Calibri"/>
              </a:rPr>
              <a:t> over 10 trials is again </a:t>
            </a:r>
            <a:r>
              <a:rPr lang="en-US" sz="1800" b="1">
                <a:solidFill>
                  <a:schemeClr val="dk1"/>
                </a:solidFill>
                <a:latin typeface="Calibri"/>
                <a:ea typeface="Calibri"/>
                <a:cs typeface="Calibri"/>
                <a:sym typeface="Calibri"/>
              </a:rPr>
              <a:t>sublinear</a:t>
            </a:r>
            <a:endParaRPr sz="1800" b="1">
              <a:solidFill>
                <a:schemeClr val="dk1"/>
              </a:solidFill>
              <a:latin typeface="Calibri"/>
              <a:ea typeface="Calibri"/>
              <a:cs typeface="Calibri"/>
              <a:sym typeface="Calibri"/>
            </a:endParaRPr>
          </a:p>
        </p:txBody>
      </p:sp>
      <p:sp>
        <p:nvSpPr>
          <p:cNvPr id="196" name="Google Shape;196;p22"/>
          <p:cNvSpPr txBox="1"/>
          <p:nvPr/>
        </p:nvSpPr>
        <p:spPr>
          <a:xfrm>
            <a:off x="8242300" y="4270688"/>
            <a:ext cx="3563100" cy="923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With </a:t>
            </a:r>
            <a:r>
              <a:rPr lang="en-US" sz="1800" b="1">
                <a:solidFill>
                  <a:schemeClr val="dk1"/>
                </a:solidFill>
                <a:latin typeface="Calibri"/>
                <a:ea typeface="Calibri"/>
                <a:cs typeface="Calibri"/>
                <a:sym typeface="Calibri"/>
              </a:rPr>
              <a:t>B &lt;&lt; T:</a:t>
            </a:r>
            <a:endParaRPr sz="1800" b="1">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The </a:t>
            </a:r>
            <a:r>
              <a:rPr lang="en-US" sz="1800" b="1">
                <a:solidFill>
                  <a:schemeClr val="dk1"/>
                </a:solidFill>
                <a:latin typeface="Calibri"/>
                <a:ea typeface="Calibri"/>
                <a:cs typeface="Calibri"/>
                <a:sym typeface="Calibri"/>
              </a:rPr>
              <a:t>median cumulative regret</a:t>
            </a:r>
            <a:r>
              <a:rPr lang="en-US" sz="1800">
                <a:solidFill>
                  <a:schemeClr val="dk1"/>
                </a:solidFill>
                <a:latin typeface="Calibri"/>
                <a:ea typeface="Calibri"/>
                <a:cs typeface="Calibri"/>
                <a:sym typeface="Calibri"/>
              </a:rPr>
              <a:t> over 10 trials is still </a:t>
            </a:r>
            <a:r>
              <a:rPr lang="en-US" sz="1800" b="1">
                <a:solidFill>
                  <a:schemeClr val="dk1"/>
                </a:solidFill>
                <a:latin typeface="Calibri"/>
                <a:ea typeface="Calibri"/>
                <a:cs typeface="Calibri"/>
                <a:sym typeface="Calibri"/>
              </a:rPr>
              <a:t>sublinear</a:t>
            </a:r>
            <a:endParaRPr sz="1800" b="1">
              <a:solidFill>
                <a:schemeClr val="dk1"/>
              </a:solidFill>
              <a:latin typeface="Calibri"/>
              <a:ea typeface="Calibri"/>
              <a:cs typeface="Calibri"/>
              <a:sym typeface="Calibri"/>
            </a:endParaRPr>
          </a:p>
        </p:txBody>
      </p:sp>
      <p:pic>
        <p:nvPicPr>
          <p:cNvPr id="197" name="Google Shape;197;p22"/>
          <p:cNvPicPr preferRelativeResize="0"/>
          <p:nvPr/>
        </p:nvPicPr>
        <p:blipFill>
          <a:blip r:embed="rId3">
            <a:alphaModFix/>
          </a:blip>
          <a:stretch>
            <a:fillRect/>
          </a:stretch>
        </p:blipFill>
        <p:spPr>
          <a:xfrm>
            <a:off x="490899" y="1565999"/>
            <a:ext cx="3458801" cy="2191515"/>
          </a:xfrm>
          <a:prstGeom prst="rect">
            <a:avLst/>
          </a:prstGeom>
          <a:noFill/>
          <a:ln>
            <a:noFill/>
          </a:ln>
        </p:spPr>
      </p:pic>
      <p:pic>
        <p:nvPicPr>
          <p:cNvPr id="198" name="Google Shape;198;p22"/>
          <p:cNvPicPr preferRelativeResize="0"/>
          <p:nvPr/>
        </p:nvPicPr>
        <p:blipFill>
          <a:blip r:embed="rId4">
            <a:alphaModFix/>
          </a:blip>
          <a:stretch>
            <a:fillRect/>
          </a:stretch>
        </p:blipFill>
        <p:spPr>
          <a:xfrm>
            <a:off x="4366600" y="1558663"/>
            <a:ext cx="3458801" cy="2206189"/>
          </a:xfrm>
          <a:prstGeom prst="rect">
            <a:avLst/>
          </a:prstGeom>
          <a:noFill/>
          <a:ln>
            <a:noFill/>
          </a:ln>
        </p:spPr>
      </p:pic>
      <p:pic>
        <p:nvPicPr>
          <p:cNvPr id="199" name="Google Shape;199;p22"/>
          <p:cNvPicPr preferRelativeResize="0"/>
          <p:nvPr/>
        </p:nvPicPr>
        <p:blipFill>
          <a:blip r:embed="rId5">
            <a:alphaModFix/>
          </a:blip>
          <a:stretch>
            <a:fillRect/>
          </a:stretch>
        </p:blipFill>
        <p:spPr>
          <a:xfrm>
            <a:off x="8242299" y="1558675"/>
            <a:ext cx="3503917" cy="22061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3"/>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r>
              <a:rPr lang="en-US"/>
              <a:t>/XX</a:t>
            </a:r>
            <a:endParaRPr/>
          </a:p>
        </p:txBody>
      </p:sp>
      <p:sp>
        <p:nvSpPr>
          <p:cNvPr id="205" name="Google Shape;205;p23"/>
          <p:cNvSpPr txBox="1">
            <a:spLocks noGrp="1"/>
          </p:cNvSpPr>
          <p:nvPr>
            <p:ph type="title"/>
          </p:nvPr>
        </p:nvSpPr>
        <p:spPr>
          <a:xfrm>
            <a:off x="105355" y="90617"/>
            <a:ext cx="69714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with correlated products</a:t>
            </a:r>
            <a:endParaRPr/>
          </a:p>
        </p:txBody>
      </p:sp>
      <p:sp>
        <p:nvSpPr>
          <p:cNvPr id="206" name="Google Shape;206;p23"/>
          <p:cNvSpPr txBox="1"/>
          <p:nvPr/>
        </p:nvSpPr>
        <p:spPr>
          <a:xfrm>
            <a:off x="1417650" y="2259350"/>
            <a:ext cx="9356700" cy="1908600"/>
          </a:xfrm>
          <a:prstGeom prst="rect">
            <a:avLst/>
          </a:prstGeom>
          <a:noFill/>
          <a:ln>
            <a:noFill/>
          </a:ln>
        </p:spPr>
        <p:txBody>
          <a:bodyPr spcFirstLastPara="1" wrap="square" lIns="91425" tIns="91425" rIns="91425" bIns="91425" anchor="t" anchorCtr="0">
            <a:spAutoFit/>
          </a:bodyPr>
          <a:lstStyle/>
          <a:p>
            <a:pPr marL="457200" lvl="0" indent="-330200" algn="l" rtl="0">
              <a:lnSpc>
                <a:spcPct val="150000"/>
              </a:lnSpc>
              <a:spcBef>
                <a:spcPts val="0"/>
              </a:spcBef>
              <a:spcAft>
                <a:spcPts val="0"/>
              </a:spcAft>
              <a:buSzPts val="1600"/>
              <a:buChar char="●"/>
            </a:pPr>
            <a:r>
              <a:rPr lang="en-US" sz="1600"/>
              <a:t>As in the uncorrelated product case we can see from the graphs that the regret is </a:t>
            </a:r>
            <a:r>
              <a:rPr lang="en-US" sz="1600" b="1"/>
              <a:t>sublinear</a:t>
            </a:r>
            <a:r>
              <a:rPr lang="en-US" sz="1600"/>
              <a:t> even when the budget is really small.</a:t>
            </a:r>
            <a:endParaRPr sz="1600"/>
          </a:p>
          <a:p>
            <a:pPr marL="0" lvl="0" indent="0" algn="l" rtl="0">
              <a:lnSpc>
                <a:spcPct val="150000"/>
              </a:lnSpc>
              <a:spcBef>
                <a:spcPts val="0"/>
              </a:spcBef>
              <a:spcAft>
                <a:spcPts val="0"/>
              </a:spcAft>
              <a:buNone/>
            </a:pPr>
            <a:endParaRPr sz="1600"/>
          </a:p>
          <a:p>
            <a:pPr marL="457200" lvl="0" indent="-330200" algn="l" rtl="0">
              <a:lnSpc>
                <a:spcPct val="150000"/>
              </a:lnSpc>
              <a:spcBef>
                <a:spcPts val="0"/>
              </a:spcBef>
              <a:spcAft>
                <a:spcPts val="0"/>
              </a:spcAft>
              <a:buSzPts val="1600"/>
              <a:buChar char="●"/>
            </a:pPr>
            <a:r>
              <a:rPr lang="en-US" sz="1600"/>
              <a:t>We can observe a similar trend to the uncorrelated product case where reducing the budget makes regret to grow faster in the first rounds and reach a sublinear growing later.</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4"/>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r>
              <a:rPr lang="en-US"/>
              <a:t>/XX</a:t>
            </a:r>
            <a:endParaRPr/>
          </a:p>
        </p:txBody>
      </p:sp>
      <p:sp>
        <p:nvSpPr>
          <p:cNvPr id="212" name="Google Shape;212;p24"/>
          <p:cNvSpPr txBox="1">
            <a:spLocks noGrp="1"/>
          </p:cNvSpPr>
          <p:nvPr>
            <p:ph type="title"/>
          </p:nvPr>
        </p:nvSpPr>
        <p:spPr>
          <a:xfrm>
            <a:off x="105355" y="90617"/>
            <a:ext cx="69714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with custom covariance matrix</a:t>
            </a:r>
            <a:endParaRPr/>
          </a:p>
        </p:txBody>
      </p:sp>
      <p:sp>
        <p:nvSpPr>
          <p:cNvPr id="213" name="Google Shape;213;p24"/>
          <p:cNvSpPr txBox="1"/>
          <p:nvPr/>
        </p:nvSpPr>
        <p:spPr>
          <a:xfrm>
            <a:off x="476450" y="5638150"/>
            <a:ext cx="35631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With </a:t>
            </a:r>
            <a:r>
              <a:rPr lang="en-US" sz="1800" b="1">
                <a:solidFill>
                  <a:schemeClr val="dk1"/>
                </a:solidFill>
                <a:latin typeface="Calibri"/>
                <a:ea typeface="Calibri"/>
                <a:cs typeface="Calibri"/>
                <a:sym typeface="Calibri"/>
              </a:rPr>
              <a:t>B &gt;&gt; T</a:t>
            </a:r>
            <a:endParaRPr sz="1800" b="1">
              <a:solidFill>
                <a:schemeClr val="dk1"/>
              </a:solidFill>
              <a:latin typeface="Calibri"/>
              <a:ea typeface="Calibri"/>
              <a:cs typeface="Calibri"/>
              <a:sym typeface="Calibri"/>
            </a:endParaRPr>
          </a:p>
        </p:txBody>
      </p:sp>
      <p:sp>
        <p:nvSpPr>
          <p:cNvPr id="214" name="Google Shape;214;p24"/>
          <p:cNvSpPr txBox="1"/>
          <p:nvPr/>
        </p:nvSpPr>
        <p:spPr>
          <a:xfrm>
            <a:off x="4314450" y="5638150"/>
            <a:ext cx="35631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With </a:t>
            </a:r>
            <a:r>
              <a:rPr lang="en-US" sz="1800" b="1">
                <a:solidFill>
                  <a:schemeClr val="dk1"/>
                </a:solidFill>
                <a:latin typeface="Calibri"/>
                <a:ea typeface="Calibri"/>
                <a:cs typeface="Calibri"/>
                <a:sym typeface="Calibri"/>
              </a:rPr>
              <a:t>B = T</a:t>
            </a:r>
            <a:endParaRPr sz="1800" b="1">
              <a:solidFill>
                <a:schemeClr val="dk1"/>
              </a:solidFill>
              <a:latin typeface="Calibri"/>
              <a:ea typeface="Calibri"/>
              <a:cs typeface="Calibri"/>
              <a:sym typeface="Calibri"/>
            </a:endParaRPr>
          </a:p>
        </p:txBody>
      </p:sp>
      <p:sp>
        <p:nvSpPr>
          <p:cNvPr id="215" name="Google Shape;215;p24"/>
          <p:cNvSpPr txBox="1"/>
          <p:nvPr/>
        </p:nvSpPr>
        <p:spPr>
          <a:xfrm>
            <a:off x="8152450" y="5638138"/>
            <a:ext cx="35631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With </a:t>
            </a:r>
            <a:r>
              <a:rPr lang="en-US" sz="1800" b="1">
                <a:solidFill>
                  <a:schemeClr val="dk1"/>
                </a:solidFill>
                <a:latin typeface="Calibri"/>
                <a:ea typeface="Calibri"/>
                <a:cs typeface="Calibri"/>
                <a:sym typeface="Calibri"/>
              </a:rPr>
              <a:t>B &lt;&lt; T</a:t>
            </a:r>
            <a:endParaRPr sz="1800" b="1">
              <a:solidFill>
                <a:schemeClr val="dk1"/>
              </a:solidFill>
              <a:latin typeface="Calibri"/>
              <a:ea typeface="Calibri"/>
              <a:cs typeface="Calibri"/>
              <a:sym typeface="Calibri"/>
            </a:endParaRPr>
          </a:p>
        </p:txBody>
      </p:sp>
      <p:pic>
        <p:nvPicPr>
          <p:cNvPr id="216" name="Google Shape;216;p24"/>
          <p:cNvPicPr preferRelativeResize="0"/>
          <p:nvPr/>
        </p:nvPicPr>
        <p:blipFill>
          <a:blip r:embed="rId3">
            <a:alphaModFix/>
          </a:blip>
          <a:stretch>
            <a:fillRect/>
          </a:stretch>
        </p:blipFill>
        <p:spPr>
          <a:xfrm>
            <a:off x="8137988" y="3337775"/>
            <a:ext cx="3592024" cy="2288124"/>
          </a:xfrm>
          <a:prstGeom prst="rect">
            <a:avLst/>
          </a:prstGeom>
          <a:noFill/>
          <a:ln>
            <a:noFill/>
          </a:ln>
        </p:spPr>
      </p:pic>
      <p:pic>
        <p:nvPicPr>
          <p:cNvPr id="217" name="Google Shape;217;p24"/>
          <p:cNvPicPr preferRelativeResize="0"/>
          <p:nvPr/>
        </p:nvPicPr>
        <p:blipFill>
          <a:blip r:embed="rId4">
            <a:alphaModFix/>
          </a:blip>
          <a:stretch>
            <a:fillRect/>
          </a:stretch>
        </p:blipFill>
        <p:spPr>
          <a:xfrm>
            <a:off x="4314450" y="3362263"/>
            <a:ext cx="3563100" cy="2263645"/>
          </a:xfrm>
          <a:prstGeom prst="rect">
            <a:avLst/>
          </a:prstGeom>
          <a:noFill/>
          <a:ln>
            <a:noFill/>
          </a:ln>
        </p:spPr>
      </p:pic>
      <p:pic>
        <p:nvPicPr>
          <p:cNvPr id="218" name="Google Shape;218;p24"/>
          <p:cNvPicPr preferRelativeResize="0"/>
          <p:nvPr/>
        </p:nvPicPr>
        <p:blipFill>
          <a:blip r:embed="rId5">
            <a:alphaModFix/>
          </a:blip>
          <a:stretch>
            <a:fillRect/>
          </a:stretch>
        </p:blipFill>
        <p:spPr>
          <a:xfrm>
            <a:off x="490901" y="3356653"/>
            <a:ext cx="3563099" cy="2250372"/>
          </a:xfrm>
          <a:prstGeom prst="rect">
            <a:avLst/>
          </a:prstGeom>
          <a:noFill/>
          <a:ln>
            <a:noFill/>
          </a:ln>
        </p:spPr>
      </p:pic>
      <p:sp>
        <p:nvSpPr>
          <p:cNvPr id="219" name="Google Shape;219;p24"/>
          <p:cNvSpPr txBox="1"/>
          <p:nvPr/>
        </p:nvSpPr>
        <p:spPr>
          <a:xfrm>
            <a:off x="1417650" y="1357100"/>
            <a:ext cx="9356700" cy="1108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1500"/>
              <a:t>Up to this point, we used a covariance matrix whose values outside the principal diagonal were all the same. From now on, we use a covariance matrix whose values are different and there are </a:t>
            </a:r>
            <a:r>
              <a:rPr lang="en-US" sz="1500" b="1"/>
              <a:t>products that are correlated and products that are not correlated.</a:t>
            </a:r>
            <a:endParaRPr sz="1500" b="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5"/>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r>
              <a:rPr lang="en-US"/>
              <a:t>/XX</a:t>
            </a:r>
            <a:endParaRPr/>
          </a:p>
        </p:txBody>
      </p:sp>
      <p:sp>
        <p:nvSpPr>
          <p:cNvPr id="225" name="Google Shape;225;p25"/>
          <p:cNvSpPr txBox="1">
            <a:spLocks noGrp="1"/>
          </p:cNvSpPr>
          <p:nvPr>
            <p:ph type="title"/>
          </p:nvPr>
        </p:nvSpPr>
        <p:spPr>
          <a:xfrm>
            <a:off x="105355" y="90617"/>
            <a:ext cx="6971400" cy="5436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2800"/>
              <a:buFont typeface="Calibri"/>
              <a:buNone/>
            </a:pPr>
            <a:r>
              <a:rPr lang="en-US"/>
              <a:t>Trials with custom covariance matrix</a:t>
            </a:r>
            <a:endParaRPr/>
          </a:p>
        </p:txBody>
      </p:sp>
      <p:sp>
        <p:nvSpPr>
          <p:cNvPr id="226" name="Google Shape;226;p25"/>
          <p:cNvSpPr txBox="1"/>
          <p:nvPr/>
        </p:nvSpPr>
        <p:spPr>
          <a:xfrm>
            <a:off x="1417650" y="2474700"/>
            <a:ext cx="9356700" cy="1908600"/>
          </a:xfrm>
          <a:prstGeom prst="rect">
            <a:avLst/>
          </a:prstGeom>
          <a:noFill/>
          <a:ln>
            <a:noFill/>
          </a:ln>
        </p:spPr>
        <p:txBody>
          <a:bodyPr spcFirstLastPara="1" wrap="square" lIns="91425" tIns="91425" rIns="91425" bIns="91425" anchor="t" anchorCtr="0">
            <a:spAutoFit/>
          </a:bodyPr>
          <a:lstStyle/>
          <a:p>
            <a:pPr marL="457200" lvl="0" indent="-330200" algn="l" rtl="0">
              <a:lnSpc>
                <a:spcPct val="150000"/>
              </a:lnSpc>
              <a:spcBef>
                <a:spcPts val="0"/>
              </a:spcBef>
              <a:spcAft>
                <a:spcPts val="0"/>
              </a:spcAft>
              <a:buSzPts val="1600"/>
              <a:buChar char="●"/>
            </a:pPr>
            <a:r>
              <a:rPr lang="en-US" sz="1600"/>
              <a:t>Even in this case the agent is able to achieve </a:t>
            </a:r>
            <a:r>
              <a:rPr lang="en-US" sz="1600" b="1"/>
              <a:t>sublinear regret</a:t>
            </a:r>
            <a:r>
              <a:rPr lang="en-US" sz="1600"/>
              <a:t> in every situation, proving that is a consistent and effective learning agent in these scenarios.</a:t>
            </a:r>
            <a:endParaRPr sz="1600"/>
          </a:p>
          <a:p>
            <a:pPr marL="457200" lvl="0" indent="-330200" algn="l" rtl="0">
              <a:lnSpc>
                <a:spcPct val="150000"/>
              </a:lnSpc>
              <a:spcBef>
                <a:spcPts val="0"/>
              </a:spcBef>
              <a:spcAft>
                <a:spcPts val="0"/>
              </a:spcAft>
              <a:buSzPts val="1600"/>
              <a:buChar char="●"/>
            </a:pPr>
            <a:r>
              <a:rPr lang="en-US" sz="1600"/>
              <a:t>By the previous trials we can highlight how increasing product correlation leads to an increased variance in the regret, and how reducing the budget limits the agent exploration leading to steeper regret graphs in the initial rounds.</a:t>
            </a:r>
            <a:endParaRPr sz="16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6"/>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r>
              <a:rPr lang="en-US"/>
              <a:t>/XX</a:t>
            </a:r>
            <a:endParaRPr/>
          </a:p>
        </p:txBody>
      </p:sp>
      <p:sp>
        <p:nvSpPr>
          <p:cNvPr id="232" name="Google Shape;232;p26"/>
          <p:cNvSpPr txBox="1">
            <a:spLocks noGrp="1"/>
          </p:cNvSpPr>
          <p:nvPr>
            <p:ph type="title"/>
          </p:nvPr>
        </p:nvSpPr>
        <p:spPr>
          <a:xfrm>
            <a:off x="2033955" y="3157151"/>
            <a:ext cx="8616461" cy="543697"/>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rgbClr val="213652"/>
              </a:buClr>
              <a:buSzPts val="2400"/>
              <a:buFont typeface="Calibri"/>
              <a:buNone/>
            </a:pPr>
            <a:r>
              <a:rPr lang="en-US" sz="2400" u="sng">
                <a:solidFill>
                  <a:srgbClr val="213652"/>
                </a:solidFill>
              </a:rPr>
              <a:t>Requirement 3: Best-of-both-worlds algorithms with a single product</a:t>
            </a:r>
            <a:endParaRPr/>
          </a:p>
        </p:txBody>
      </p:sp>
    </p:spTree>
  </p:cSld>
  <p:clrMapOvr>
    <a:masterClrMapping/>
  </p:clrMapOvr>
  <mc:AlternateContent xmlns:mc="http://schemas.openxmlformats.org/markup-compatibility/2006" xmlns:p14="http://schemas.microsoft.com/office/powerpoint/2010/main">
    <mc:Choice Requires="p14">
      <p:transition spd="med">
        <p14:gallery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7"/>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r>
              <a:rPr lang="en-US"/>
              <a:t>/XX</a:t>
            </a:r>
            <a:endParaRPr sz="1200" b="0">
              <a:solidFill>
                <a:srgbClr val="888888"/>
              </a:solidFill>
            </a:endParaRPr>
          </a:p>
        </p:txBody>
      </p:sp>
      <p:sp>
        <p:nvSpPr>
          <p:cNvPr id="239" name="Google Shape;239;p27"/>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Requirement features</a:t>
            </a:r>
            <a:endParaRPr/>
          </a:p>
        </p:txBody>
      </p:sp>
      <p:sp>
        <p:nvSpPr>
          <p:cNvPr id="240" name="Google Shape;240;p27"/>
          <p:cNvSpPr txBox="1"/>
          <p:nvPr/>
        </p:nvSpPr>
        <p:spPr>
          <a:xfrm>
            <a:off x="665275" y="1765100"/>
            <a:ext cx="8121900" cy="2442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a:solidFill>
                  <a:schemeClr val="dk1"/>
                </a:solidFill>
              </a:rPr>
              <a:t>Dynamic pricing in rapidly changing markets requires algorithms that can:</a:t>
            </a:r>
            <a:endParaRPr>
              <a:solidFill>
                <a:schemeClr val="dk1"/>
              </a:solidFill>
            </a:endParaRPr>
          </a:p>
          <a:p>
            <a:pPr marL="457200" lvl="0" indent="-317500" algn="l" rtl="0">
              <a:lnSpc>
                <a:spcPct val="115000"/>
              </a:lnSpc>
              <a:spcBef>
                <a:spcPts val="1200"/>
              </a:spcBef>
              <a:spcAft>
                <a:spcPts val="0"/>
              </a:spcAft>
              <a:buClr>
                <a:schemeClr val="dk1"/>
              </a:buClr>
              <a:buSzPts val="1400"/>
              <a:buChar char="●"/>
            </a:pPr>
            <a:r>
              <a:rPr lang="en-US" b="1">
                <a:solidFill>
                  <a:schemeClr val="dk1"/>
                </a:solidFill>
              </a:rPr>
              <a:t>Adapt</a:t>
            </a:r>
            <a:r>
              <a:rPr lang="en-US">
                <a:solidFill>
                  <a:schemeClr val="dk1"/>
                </a:solidFill>
              </a:rPr>
              <a:t> to non-stationary demand patterns.</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US" b="1">
                <a:solidFill>
                  <a:schemeClr val="dk1"/>
                </a:solidFill>
              </a:rPr>
              <a:t>Respect global budget limits</a:t>
            </a:r>
            <a:r>
              <a:rPr lang="en-US">
                <a:solidFill>
                  <a:schemeClr val="dk1"/>
                </a:solidFill>
              </a:rPr>
              <a:t> over long horizons.</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US" b="1">
                <a:solidFill>
                  <a:schemeClr val="dk1"/>
                </a:solidFill>
              </a:rPr>
              <a:t>Balance exploration and exploitation</a:t>
            </a:r>
            <a:r>
              <a:rPr lang="en-US">
                <a:solidFill>
                  <a:schemeClr val="dk1"/>
                </a:solidFill>
              </a:rPr>
              <a:t> without prior knowledge of distributions.</a:t>
            </a:r>
            <a:br>
              <a:rPr lang="en-US">
                <a:solidFill>
                  <a:schemeClr val="dk1"/>
                </a:solidFill>
              </a:rPr>
            </a:br>
            <a:endParaRPr>
              <a:solidFill>
                <a:schemeClr val="dk1"/>
              </a:solidFill>
            </a:endParaRPr>
          </a:p>
          <a:p>
            <a:pPr marL="0" lvl="0" indent="0" algn="l" rtl="0">
              <a:lnSpc>
                <a:spcPct val="115000"/>
              </a:lnSpc>
              <a:spcBef>
                <a:spcPts val="1200"/>
              </a:spcBef>
              <a:spcAft>
                <a:spcPts val="1200"/>
              </a:spcAft>
              <a:buNone/>
            </a:pPr>
            <a:r>
              <a:rPr lang="en-US">
                <a:solidFill>
                  <a:schemeClr val="dk1"/>
                </a:solidFill>
              </a:rPr>
              <a:t>We test a </a:t>
            </a:r>
            <a:r>
              <a:rPr lang="en-US" b="1">
                <a:solidFill>
                  <a:schemeClr val="dk1"/>
                </a:solidFill>
              </a:rPr>
              <a:t>Primal-Dual agent</a:t>
            </a:r>
            <a:r>
              <a:rPr lang="en-US">
                <a:solidFill>
                  <a:schemeClr val="dk1"/>
                </a:solidFill>
              </a:rPr>
              <a:t> based on EXP3.P in multiple nonstationary valuation environments.</a:t>
            </a:r>
            <a:endParaRPr sz="17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8"/>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r>
              <a:rPr lang="en-US"/>
              <a:t>/XX</a:t>
            </a:r>
            <a:endParaRPr sz="1200" b="0">
              <a:solidFill>
                <a:srgbClr val="888888"/>
              </a:solidFill>
            </a:endParaRPr>
          </a:p>
        </p:txBody>
      </p:sp>
      <p:sp>
        <p:nvSpPr>
          <p:cNvPr id="247" name="Google Shape;247;p28"/>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Nonstationary Pricing Environments</a:t>
            </a:r>
            <a:endParaRPr/>
          </a:p>
        </p:txBody>
      </p:sp>
      <p:sp>
        <p:nvSpPr>
          <p:cNvPr id="248" name="Google Shape;248;p28"/>
          <p:cNvSpPr txBox="1"/>
          <p:nvPr/>
        </p:nvSpPr>
        <p:spPr>
          <a:xfrm>
            <a:off x="914050" y="1374925"/>
            <a:ext cx="9649200" cy="4222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300">
                <a:solidFill>
                  <a:schemeClr val="dk1"/>
                </a:solidFill>
              </a:rPr>
              <a:t>We model customer valuations with </a:t>
            </a:r>
            <a:r>
              <a:rPr lang="en-US" sz="1300" b="1">
                <a:solidFill>
                  <a:schemeClr val="dk1"/>
                </a:solidFill>
              </a:rPr>
              <a:t>three dynamic probability distributions</a:t>
            </a:r>
            <a:r>
              <a:rPr lang="en-US" sz="1300">
                <a:solidFill>
                  <a:schemeClr val="dk1"/>
                </a:solidFill>
              </a:rPr>
              <a:t> restricted to [0,1]:</a:t>
            </a:r>
            <a:endParaRPr sz="1300">
              <a:solidFill>
                <a:schemeClr val="dk1"/>
              </a:solidFill>
            </a:endParaRPr>
          </a:p>
          <a:p>
            <a:pPr marL="457200" lvl="0" indent="-311150" algn="l" rtl="0">
              <a:lnSpc>
                <a:spcPct val="115000"/>
              </a:lnSpc>
              <a:spcBef>
                <a:spcPts val="1200"/>
              </a:spcBef>
              <a:spcAft>
                <a:spcPts val="0"/>
              </a:spcAft>
              <a:buClr>
                <a:schemeClr val="dk1"/>
              </a:buClr>
              <a:buSzPts val="1300"/>
              <a:buChar char="●"/>
            </a:pPr>
            <a:r>
              <a:rPr lang="en-US" sz="1300" b="1">
                <a:solidFill>
                  <a:schemeClr val="dk1"/>
                </a:solidFill>
              </a:rPr>
              <a:t>Beta distribution</a:t>
            </a:r>
            <a:r>
              <a:rPr lang="en-US" sz="1300">
                <a:solidFill>
                  <a:schemeClr val="dk1"/>
                </a:solidFill>
              </a:rPr>
              <a:t>: allows flexible skewness and concentration, capturing diverse preference profiles.</a:t>
            </a:r>
            <a:br>
              <a:rPr lang="en-US" sz="1300">
                <a:solidFill>
                  <a:schemeClr val="dk1"/>
                </a:solidFill>
              </a:rPr>
            </a:b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b="1">
                <a:solidFill>
                  <a:schemeClr val="dk1"/>
                </a:solidFill>
              </a:rPr>
              <a:t>Truncated Normal distribution</a:t>
            </a:r>
            <a:r>
              <a:rPr lang="en-US" sz="1300">
                <a:solidFill>
                  <a:schemeClr val="dk1"/>
                </a:solidFill>
              </a:rPr>
              <a:t>: captures valuations centered around a mean, with varying spread.</a:t>
            </a:r>
            <a:br>
              <a:rPr lang="en-US" sz="1300">
                <a:solidFill>
                  <a:schemeClr val="dk1"/>
                </a:solidFill>
              </a:rPr>
            </a:b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b="1">
                <a:solidFill>
                  <a:schemeClr val="dk1"/>
                </a:solidFill>
              </a:rPr>
              <a:t>Truncated Exponential distribution</a:t>
            </a:r>
            <a:r>
              <a:rPr lang="en-US" sz="1300">
                <a:solidFill>
                  <a:schemeClr val="dk1"/>
                </a:solidFill>
              </a:rPr>
              <a:t>: produces heavily skewed valuations, either toward low or high willingness to pay.</a:t>
            </a:r>
            <a:br>
              <a:rPr lang="en-US" sz="1300">
                <a:solidFill>
                  <a:schemeClr val="dk1"/>
                </a:solidFill>
              </a:rPr>
            </a:br>
            <a:endParaRPr sz="1300">
              <a:solidFill>
                <a:schemeClr val="dk1"/>
              </a:solidFill>
            </a:endParaRPr>
          </a:p>
          <a:p>
            <a:pPr marL="0" lvl="0" indent="0" algn="l" rtl="0">
              <a:lnSpc>
                <a:spcPct val="115000"/>
              </a:lnSpc>
              <a:spcBef>
                <a:spcPts val="1200"/>
              </a:spcBef>
              <a:spcAft>
                <a:spcPts val="0"/>
              </a:spcAft>
              <a:buNone/>
            </a:pPr>
            <a:r>
              <a:rPr lang="en-US" sz="1300">
                <a:solidFill>
                  <a:schemeClr val="dk1"/>
                </a:solidFill>
              </a:rPr>
              <a:t>Nonstationarity is introduced through random </a:t>
            </a:r>
            <a:r>
              <a:rPr lang="en-US" sz="1300" b="1">
                <a:solidFill>
                  <a:schemeClr val="dk1"/>
                </a:solidFill>
              </a:rPr>
              <a:t>mode changes</a:t>
            </a:r>
            <a:r>
              <a:rPr lang="en-US" sz="1300">
                <a:solidFill>
                  <a:schemeClr val="dk1"/>
                </a:solidFill>
              </a:rPr>
              <a:t> at every round:</a:t>
            </a:r>
            <a:endParaRPr sz="1300">
              <a:solidFill>
                <a:schemeClr val="dk1"/>
              </a:solidFill>
            </a:endParaRPr>
          </a:p>
          <a:p>
            <a:pPr marL="457200" lvl="0" indent="-311150" algn="l" rtl="0">
              <a:lnSpc>
                <a:spcPct val="115000"/>
              </a:lnSpc>
              <a:spcBef>
                <a:spcPts val="1200"/>
              </a:spcBef>
              <a:spcAft>
                <a:spcPts val="0"/>
              </a:spcAft>
              <a:buClr>
                <a:schemeClr val="dk1"/>
              </a:buClr>
              <a:buSzPts val="1300"/>
              <a:buChar char="●"/>
            </a:pPr>
            <a:r>
              <a:rPr lang="en-US" sz="1300" b="1">
                <a:solidFill>
                  <a:schemeClr val="dk1"/>
                </a:solidFill>
              </a:rPr>
              <a:t>Jump</a:t>
            </a:r>
            <a:r>
              <a:rPr lang="en-US" sz="1300">
                <a:solidFill>
                  <a:schemeClr val="dk1"/>
                </a:solidFill>
              </a:rPr>
              <a:t>: sudden reinitialization of parameters.</a:t>
            </a:r>
            <a:br>
              <a:rPr lang="en-US" sz="1300">
                <a:solidFill>
                  <a:schemeClr val="dk1"/>
                </a:solidFill>
              </a:rPr>
            </a:b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b="1">
                <a:solidFill>
                  <a:schemeClr val="dk1"/>
                </a:solidFill>
              </a:rPr>
              <a:t>Drift</a:t>
            </a:r>
            <a:r>
              <a:rPr lang="en-US" sz="1300">
                <a:solidFill>
                  <a:schemeClr val="dk1"/>
                </a:solidFill>
              </a:rPr>
              <a:t>: gradual evolution, mimicking slow market trends.</a:t>
            </a:r>
            <a:br>
              <a:rPr lang="en-US" sz="1300">
                <a:solidFill>
                  <a:schemeClr val="dk1"/>
                </a:solidFill>
              </a:rPr>
            </a:b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b="1">
                <a:solidFill>
                  <a:schemeClr val="dk1"/>
                </a:solidFill>
              </a:rPr>
              <a:t>Spike</a:t>
            </a:r>
            <a:r>
              <a:rPr lang="en-US" sz="1300">
                <a:solidFill>
                  <a:schemeClr val="dk1"/>
                </a:solidFill>
              </a:rPr>
              <a:t>: temporary concentration around extreme values.</a:t>
            </a:r>
            <a:br>
              <a:rPr lang="en-US" sz="1300">
                <a:solidFill>
                  <a:schemeClr val="dk1"/>
                </a:solidFill>
              </a:rPr>
            </a:br>
            <a:endParaRPr sz="1300">
              <a:solidFill>
                <a:schemeClr val="dk1"/>
              </a:solidFill>
            </a:endParaRPr>
          </a:p>
          <a:p>
            <a:pPr marL="0" lvl="0" indent="0" algn="l" rtl="0">
              <a:lnSpc>
                <a:spcPct val="115000"/>
              </a:lnSpc>
              <a:spcBef>
                <a:spcPts val="1200"/>
              </a:spcBef>
              <a:spcAft>
                <a:spcPts val="1200"/>
              </a:spcAft>
              <a:buNone/>
            </a:pPr>
            <a:r>
              <a:rPr lang="en-US" sz="1300">
                <a:solidFill>
                  <a:schemeClr val="dk1"/>
                </a:solidFill>
              </a:rPr>
              <a:t>This creates highly volatile demand conditions where a static pricing strategy would fail.</a:t>
            </a:r>
            <a:endParaRPr sz="13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9"/>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r>
              <a:rPr lang="en-US"/>
              <a:t>/XX</a:t>
            </a:r>
            <a:endParaRPr sz="1200" b="0">
              <a:solidFill>
                <a:srgbClr val="888888"/>
              </a:solidFill>
            </a:endParaRPr>
          </a:p>
        </p:txBody>
      </p:sp>
      <p:sp>
        <p:nvSpPr>
          <p:cNvPr id="255" name="Google Shape;255;p29"/>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Learning Agent</a:t>
            </a:r>
            <a:endParaRPr/>
          </a:p>
        </p:txBody>
      </p:sp>
      <p:sp>
        <p:nvSpPr>
          <p:cNvPr id="256" name="Google Shape;256;p29"/>
          <p:cNvSpPr txBox="1"/>
          <p:nvPr/>
        </p:nvSpPr>
        <p:spPr>
          <a:xfrm>
            <a:off x="902375" y="1413300"/>
            <a:ext cx="8444700" cy="4604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300">
                <a:solidFill>
                  <a:schemeClr val="dk1"/>
                </a:solidFill>
              </a:rPr>
              <a:t>We design a </a:t>
            </a:r>
            <a:r>
              <a:rPr lang="en-US" sz="1300" b="1">
                <a:solidFill>
                  <a:schemeClr val="dk1"/>
                </a:solidFill>
              </a:rPr>
              <a:t>Primal-Dual EXP3.P agent</a:t>
            </a:r>
            <a:r>
              <a:rPr lang="en-US" sz="1300">
                <a:solidFill>
                  <a:schemeClr val="dk1"/>
                </a:solidFill>
              </a:rPr>
              <a:t>.</a:t>
            </a:r>
            <a:endParaRPr sz="1300">
              <a:solidFill>
                <a:schemeClr val="dk1"/>
              </a:solidFill>
            </a:endParaRPr>
          </a:p>
          <a:p>
            <a:pPr marL="457200" lvl="0" indent="-311150" algn="l" rtl="0">
              <a:lnSpc>
                <a:spcPct val="115000"/>
              </a:lnSpc>
              <a:spcBef>
                <a:spcPts val="1200"/>
              </a:spcBef>
              <a:spcAft>
                <a:spcPts val="0"/>
              </a:spcAft>
              <a:buClr>
                <a:schemeClr val="dk1"/>
              </a:buClr>
              <a:buSzPts val="1300"/>
              <a:buChar char="●"/>
            </a:pPr>
            <a:r>
              <a:rPr lang="en-US" sz="1300" b="1">
                <a:solidFill>
                  <a:schemeClr val="dk1"/>
                </a:solidFill>
              </a:rPr>
              <a:t>Primal step (EXP3.P):</a:t>
            </a:r>
            <a:br>
              <a:rPr lang="en-US" sz="1300" b="1">
                <a:solidFill>
                  <a:schemeClr val="dk1"/>
                </a:solidFill>
              </a:rPr>
            </a:br>
            <a:endParaRPr sz="1300" b="1">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Maintains weights over possible prices.</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Chooses prices with probabilities based on exponential weights.</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Corrects bias and balances exploration (γ) with exploitation.</a:t>
            </a:r>
            <a:br>
              <a:rPr lang="en-US" sz="1300">
                <a:solidFill>
                  <a:schemeClr val="dk1"/>
                </a:solidFill>
              </a:rPr>
            </a:b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b="1">
                <a:solidFill>
                  <a:schemeClr val="dk1"/>
                </a:solidFill>
              </a:rPr>
              <a:t>Dual step (budget pacing):</a:t>
            </a:r>
            <a:br>
              <a:rPr lang="en-US" sz="1300" b="1">
                <a:solidFill>
                  <a:schemeClr val="dk1"/>
                </a:solidFill>
              </a:rPr>
            </a:br>
            <a:endParaRPr sz="1300" b="1">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Updates a </a:t>
            </a:r>
            <a:r>
              <a:rPr lang="en-US" sz="1300" b="1">
                <a:solidFill>
                  <a:schemeClr val="dk1"/>
                </a:solidFill>
              </a:rPr>
              <a:t>Lagrangian multiplier λ</a:t>
            </a:r>
            <a:r>
              <a:rPr lang="en-US" sz="1300">
                <a:solidFill>
                  <a:schemeClr val="dk1"/>
                </a:solidFill>
              </a:rPr>
              <a:t> via online gradient descent.</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Penalizes overspending, steering the agent to respect average budget ρ = B/T.</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Conservatism emerges naturally when λ increases.</a:t>
            </a:r>
            <a:br>
              <a:rPr lang="en-US" sz="1300">
                <a:solidFill>
                  <a:schemeClr val="dk1"/>
                </a:solidFill>
              </a:rPr>
            </a:br>
            <a:endParaRPr sz="1300">
              <a:solidFill>
                <a:schemeClr val="dk1"/>
              </a:solidFill>
            </a:endParaRPr>
          </a:p>
          <a:p>
            <a:pPr marL="0" lvl="0" indent="0" algn="l" rtl="0">
              <a:lnSpc>
                <a:spcPct val="115000"/>
              </a:lnSpc>
              <a:spcBef>
                <a:spcPts val="1200"/>
              </a:spcBef>
              <a:spcAft>
                <a:spcPts val="1200"/>
              </a:spcAft>
              <a:buNone/>
            </a:pPr>
            <a:r>
              <a:rPr lang="en-US" sz="1300">
                <a:solidFill>
                  <a:schemeClr val="dk1"/>
                </a:solidFill>
              </a:rPr>
              <a:t>This ensures the agent remains feasible while adapting to changes.</a:t>
            </a:r>
            <a:endParaRPr sz="1300" b="1">
              <a:solidFill>
                <a:schemeClr val="dk1"/>
              </a:solidFill>
            </a:endParaRPr>
          </a:p>
        </p:txBody>
      </p:sp>
      <p:pic>
        <p:nvPicPr>
          <p:cNvPr id="257" name="Google Shape;257;p29"/>
          <p:cNvPicPr preferRelativeResize="0"/>
          <p:nvPr/>
        </p:nvPicPr>
        <p:blipFill>
          <a:blip r:embed="rId3">
            <a:alphaModFix/>
          </a:blip>
          <a:stretch>
            <a:fillRect/>
          </a:stretch>
        </p:blipFill>
        <p:spPr>
          <a:xfrm>
            <a:off x="7076750" y="1657837"/>
            <a:ext cx="4534925" cy="36781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0"/>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28</a:t>
            </a:fld>
            <a:r>
              <a:rPr lang="en-US"/>
              <a:t>/XX</a:t>
            </a:r>
            <a:endParaRPr sz="1200" b="0">
              <a:solidFill>
                <a:srgbClr val="888888"/>
              </a:solidFill>
            </a:endParaRPr>
          </a:p>
        </p:txBody>
      </p:sp>
      <p:sp>
        <p:nvSpPr>
          <p:cNvPr id="264" name="Google Shape;264;p30"/>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Baseline</a:t>
            </a:r>
            <a:endParaRPr/>
          </a:p>
        </p:txBody>
      </p:sp>
      <p:sp>
        <p:nvSpPr>
          <p:cNvPr id="265" name="Google Shape;265;p30"/>
          <p:cNvSpPr txBox="1"/>
          <p:nvPr/>
        </p:nvSpPr>
        <p:spPr>
          <a:xfrm>
            <a:off x="2136550" y="1758900"/>
            <a:ext cx="6971400" cy="334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a:solidFill>
                  <a:schemeClr val="dk1"/>
                </a:solidFill>
              </a:rPr>
              <a:t>We compare against a </a:t>
            </a:r>
            <a:r>
              <a:rPr lang="en-US" b="1">
                <a:solidFill>
                  <a:schemeClr val="dk1"/>
                </a:solidFill>
              </a:rPr>
              <a:t>clairvoyant benchmark</a:t>
            </a:r>
            <a:r>
              <a:rPr lang="en-US">
                <a:solidFill>
                  <a:schemeClr val="dk1"/>
                </a:solidFill>
              </a:rPr>
              <a:t>:</a:t>
            </a:r>
            <a:endParaRPr>
              <a:solidFill>
                <a:schemeClr val="dk1"/>
              </a:solidFill>
            </a:endParaRPr>
          </a:p>
          <a:p>
            <a:pPr marL="457200" lvl="0" indent="-317500" algn="l" rtl="0">
              <a:lnSpc>
                <a:spcPct val="115000"/>
              </a:lnSpc>
              <a:spcBef>
                <a:spcPts val="1200"/>
              </a:spcBef>
              <a:spcAft>
                <a:spcPts val="0"/>
              </a:spcAft>
              <a:buClr>
                <a:schemeClr val="dk1"/>
              </a:buClr>
              <a:buSzPts val="1400"/>
              <a:buChar char="●"/>
            </a:pPr>
            <a:r>
              <a:rPr lang="en-US">
                <a:solidFill>
                  <a:schemeClr val="dk1"/>
                </a:solidFill>
              </a:rPr>
              <a:t>Knows the </a:t>
            </a:r>
            <a:r>
              <a:rPr lang="en-US" b="1">
                <a:solidFill>
                  <a:schemeClr val="dk1"/>
                </a:solidFill>
              </a:rPr>
              <a:t>true win probability</a:t>
            </a:r>
            <a:r>
              <a:rPr lang="en-US">
                <a:solidFill>
                  <a:schemeClr val="dk1"/>
                </a:solidFill>
              </a:rPr>
              <a:t> at each round.</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US">
                <a:solidFill>
                  <a:schemeClr val="dk1"/>
                </a:solidFill>
              </a:rPr>
              <a:t>Chooses the </a:t>
            </a:r>
            <a:r>
              <a:rPr lang="en-US" b="1">
                <a:solidFill>
                  <a:schemeClr val="dk1"/>
                </a:solidFill>
              </a:rPr>
              <a:t>optimal distribution over prices</a:t>
            </a:r>
            <a:r>
              <a:rPr lang="en-US">
                <a:solidFill>
                  <a:schemeClr val="dk1"/>
                </a:solidFill>
              </a:rPr>
              <a:t> by solving a linear program:</a:t>
            </a:r>
            <a:br>
              <a:rPr lang="en-US">
                <a:solidFill>
                  <a:schemeClr val="dk1"/>
                </a:solidFill>
              </a:rPr>
            </a:br>
            <a:endParaRPr>
              <a:solidFill>
                <a:schemeClr val="dk1"/>
              </a:solidFill>
            </a:endParaRPr>
          </a:p>
          <a:p>
            <a:pPr marL="914400" lvl="1" indent="-317500" algn="l" rtl="0">
              <a:lnSpc>
                <a:spcPct val="115000"/>
              </a:lnSpc>
              <a:spcBef>
                <a:spcPts val="0"/>
              </a:spcBef>
              <a:spcAft>
                <a:spcPts val="0"/>
              </a:spcAft>
              <a:buClr>
                <a:schemeClr val="dk1"/>
              </a:buClr>
              <a:buSzPts val="1400"/>
              <a:buChar char="○"/>
            </a:pPr>
            <a:r>
              <a:rPr lang="en-US">
                <a:solidFill>
                  <a:schemeClr val="dk1"/>
                </a:solidFill>
              </a:rPr>
              <a:t>Maximize expected reward (price – cost) × probability of sale.</a:t>
            </a:r>
            <a:br>
              <a:rPr lang="en-US">
                <a:solidFill>
                  <a:schemeClr val="dk1"/>
                </a:solidFill>
              </a:rPr>
            </a:br>
            <a:endParaRPr>
              <a:solidFill>
                <a:schemeClr val="dk1"/>
              </a:solidFill>
            </a:endParaRPr>
          </a:p>
          <a:p>
            <a:pPr marL="914400" lvl="1" indent="-317500" algn="l" rtl="0">
              <a:lnSpc>
                <a:spcPct val="115000"/>
              </a:lnSpc>
              <a:spcBef>
                <a:spcPts val="0"/>
              </a:spcBef>
              <a:spcAft>
                <a:spcPts val="0"/>
              </a:spcAft>
              <a:buClr>
                <a:schemeClr val="dk1"/>
              </a:buClr>
              <a:buSzPts val="1400"/>
              <a:buChar char="○"/>
            </a:pPr>
            <a:r>
              <a:rPr lang="en-US">
                <a:solidFill>
                  <a:schemeClr val="dk1"/>
                </a:solidFill>
              </a:rPr>
              <a:t>Constrained by expected budget usage ≤ ρ.</a:t>
            </a:r>
            <a:br>
              <a:rPr lang="en-US">
                <a:solidFill>
                  <a:schemeClr val="dk1"/>
                </a:solidFill>
              </a:rPr>
            </a:br>
            <a:endParaRPr>
              <a:solidFill>
                <a:schemeClr val="dk1"/>
              </a:solidFill>
            </a:endParaRPr>
          </a:p>
          <a:p>
            <a:pPr marL="0" lvl="0" indent="0" algn="l" rtl="0">
              <a:lnSpc>
                <a:spcPct val="115000"/>
              </a:lnSpc>
              <a:spcBef>
                <a:spcPts val="1200"/>
              </a:spcBef>
              <a:spcAft>
                <a:spcPts val="0"/>
              </a:spcAft>
              <a:buNone/>
            </a:pPr>
            <a:r>
              <a:rPr lang="en-US">
                <a:solidFill>
                  <a:schemeClr val="dk1"/>
                </a:solidFill>
              </a:rPr>
              <a:t>This provides the </a:t>
            </a:r>
            <a:r>
              <a:rPr lang="en-US" b="1">
                <a:solidFill>
                  <a:schemeClr val="dk1"/>
                </a:solidFill>
              </a:rPr>
              <a:t>upper bound</a:t>
            </a:r>
            <a:r>
              <a:rPr lang="en-US">
                <a:solidFill>
                  <a:schemeClr val="dk1"/>
                </a:solidFill>
              </a:rPr>
              <a:t> on performance.</a:t>
            </a:r>
            <a:endParaRPr>
              <a:solidFill>
                <a:schemeClr val="dk1"/>
              </a:solidFill>
            </a:endParaRPr>
          </a:p>
          <a:p>
            <a:pPr marL="457200" lvl="0" indent="-317500" algn="l" rtl="0">
              <a:lnSpc>
                <a:spcPct val="115000"/>
              </a:lnSpc>
              <a:spcBef>
                <a:spcPts val="1200"/>
              </a:spcBef>
              <a:spcAft>
                <a:spcPts val="0"/>
              </a:spcAft>
              <a:buClr>
                <a:schemeClr val="dk1"/>
              </a:buClr>
              <a:buSzPts val="1400"/>
              <a:buChar char="●"/>
            </a:pPr>
            <a:r>
              <a:rPr lang="en-US" b="1">
                <a:solidFill>
                  <a:schemeClr val="dk1"/>
                </a:solidFill>
              </a:rPr>
              <a:t>Regret</a:t>
            </a:r>
            <a:r>
              <a:rPr lang="en-US">
                <a:solidFill>
                  <a:schemeClr val="dk1"/>
                </a:solidFill>
              </a:rPr>
              <a:t> is defined as the gap between the clairvoyant and the agent.</a:t>
            </a:r>
            <a:endParaRPr>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1"/>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29</a:t>
            </a:fld>
            <a:r>
              <a:rPr lang="en-US"/>
              <a:t>/XX</a:t>
            </a:r>
            <a:endParaRPr sz="1200" b="0">
              <a:solidFill>
                <a:srgbClr val="888888"/>
              </a:solidFill>
            </a:endParaRPr>
          </a:p>
        </p:txBody>
      </p:sp>
      <p:sp>
        <p:nvSpPr>
          <p:cNvPr id="272" name="Google Shape;272;p31"/>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Experiment Setup</a:t>
            </a:r>
            <a:endParaRPr/>
          </a:p>
        </p:txBody>
      </p:sp>
      <p:sp>
        <p:nvSpPr>
          <p:cNvPr id="273" name="Google Shape;273;p31"/>
          <p:cNvSpPr txBox="1"/>
          <p:nvPr/>
        </p:nvSpPr>
        <p:spPr>
          <a:xfrm>
            <a:off x="1942775" y="1758200"/>
            <a:ext cx="7076700" cy="3582600"/>
          </a:xfrm>
          <a:prstGeom prst="rect">
            <a:avLst/>
          </a:prstGeom>
          <a:noFill/>
          <a:ln>
            <a:noFill/>
          </a:ln>
        </p:spPr>
        <p:txBody>
          <a:bodyPr spcFirstLastPara="1" wrap="square" lIns="91425" tIns="91425" rIns="91425" bIns="91425" anchor="t" anchorCtr="0">
            <a:spAutoFit/>
          </a:bodyPr>
          <a:lstStyle/>
          <a:p>
            <a:pPr marL="457200" lvl="0" indent="-298450" algn="l" rtl="0">
              <a:lnSpc>
                <a:spcPct val="115000"/>
              </a:lnSpc>
              <a:spcBef>
                <a:spcPts val="1200"/>
              </a:spcBef>
              <a:spcAft>
                <a:spcPts val="0"/>
              </a:spcAft>
              <a:buClr>
                <a:schemeClr val="dk1"/>
              </a:buClr>
              <a:buSzPts val="1100"/>
              <a:buChar char="●"/>
            </a:pPr>
            <a:r>
              <a:rPr lang="en-US" sz="1100" b="1">
                <a:solidFill>
                  <a:schemeClr val="dk1"/>
                </a:solidFill>
              </a:rPr>
              <a:t>Horizon:</a:t>
            </a:r>
            <a:r>
              <a:rPr lang="en-US" sz="1100">
                <a:solidFill>
                  <a:schemeClr val="dk1"/>
                </a:solidFill>
              </a:rPr>
              <a:t> T = 7000 rounds.</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Budget:</a:t>
            </a:r>
            <a:r>
              <a:rPr lang="en-US" sz="1100">
                <a:solidFill>
                  <a:schemeClr val="dk1"/>
                </a:solidFill>
              </a:rPr>
              <a:t> B = 3200 (average ρ ≈ 0.46 per round).</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Number of arms:</a:t>
            </a:r>
            <a:r>
              <a:rPr lang="en-US" sz="1100">
                <a:solidFill>
                  <a:schemeClr val="dk1"/>
                </a:solidFill>
              </a:rPr>
              <a:t> K = O(T^⅓) ≈ 18 price points in [0,1].</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Agent step size (η):</a:t>
            </a:r>
            <a:r>
              <a:rPr lang="en-US" sz="1100">
                <a:solidFill>
                  <a:schemeClr val="dk1"/>
                </a:solidFill>
              </a:rPr>
              <a:t> T^(-½).</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Trials:</a:t>
            </a:r>
            <a:r>
              <a:rPr lang="en-US" sz="1100">
                <a:solidFill>
                  <a:schemeClr val="dk1"/>
                </a:solidFill>
              </a:rPr>
              <a:t> 20 independent epochs with different random seeds.</a:t>
            </a:r>
            <a:br>
              <a:rPr lang="en-US" sz="1100">
                <a:solidFill>
                  <a:schemeClr val="dk1"/>
                </a:solidFill>
              </a:rPr>
            </a:br>
            <a:endParaRPr sz="1100">
              <a:solidFill>
                <a:schemeClr val="dk1"/>
              </a:solidFill>
            </a:endParaRPr>
          </a:p>
          <a:p>
            <a:pPr marL="0" lvl="0" indent="0" algn="l" rtl="0">
              <a:lnSpc>
                <a:spcPct val="115000"/>
              </a:lnSpc>
              <a:spcBef>
                <a:spcPts val="1200"/>
              </a:spcBef>
              <a:spcAft>
                <a:spcPts val="0"/>
              </a:spcAft>
              <a:buNone/>
            </a:pPr>
            <a:r>
              <a:rPr lang="en-US" sz="1100">
                <a:solidFill>
                  <a:schemeClr val="dk1"/>
                </a:solidFill>
              </a:rPr>
              <a:t>Metrics:</a:t>
            </a:r>
            <a:endParaRPr sz="1100">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100" b="1">
                <a:solidFill>
                  <a:schemeClr val="dk1"/>
                </a:solidFill>
              </a:rPr>
              <a:t>Chosen price distribution</a:t>
            </a:r>
            <a:r>
              <a:rPr lang="en-US" sz="1100">
                <a:solidFill>
                  <a:schemeClr val="dk1"/>
                </a:solidFill>
              </a:rPr>
              <a:t> (which prices the agent prefers).</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Cumulative payments</a:t>
            </a:r>
            <a:r>
              <a:rPr lang="en-US" sz="1100">
                <a:solidFill>
                  <a:schemeClr val="dk1"/>
                </a:solidFill>
              </a:rPr>
              <a:t> (how budget is spent over time).</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Cumulative regret</a:t>
            </a:r>
            <a:r>
              <a:rPr lang="en-US" sz="1100">
                <a:solidFill>
                  <a:schemeClr val="dk1"/>
                </a:solidFill>
              </a:rPr>
              <a:t> (distance to clairvoyant benchmark).</a:t>
            </a:r>
            <a:endParaRPr sz="11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6"/>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r>
              <a:rPr lang="en-US"/>
              <a:t>/XX</a:t>
            </a:r>
            <a:endParaRPr/>
          </a:p>
        </p:txBody>
      </p:sp>
      <p:sp>
        <p:nvSpPr>
          <p:cNvPr id="52" name="Google Shape;52;p6"/>
          <p:cNvSpPr txBox="1">
            <a:spLocks noGrp="1"/>
          </p:cNvSpPr>
          <p:nvPr>
            <p:ph type="title"/>
          </p:nvPr>
        </p:nvSpPr>
        <p:spPr>
          <a:xfrm>
            <a:off x="1870201" y="3157200"/>
            <a:ext cx="89544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213652"/>
              </a:buClr>
              <a:buSzPts val="2800"/>
              <a:buFont typeface="Calibri"/>
              <a:buNone/>
            </a:pPr>
            <a:r>
              <a:rPr lang="en-US" u="sng">
                <a:solidFill>
                  <a:srgbClr val="213652"/>
                </a:solidFill>
              </a:rPr>
              <a:t>Requirement 1: Single product and stochastic environment</a:t>
            </a:r>
            <a:endParaRPr/>
          </a:p>
        </p:txBody>
      </p:sp>
    </p:spTree>
  </p:cSld>
  <p:clrMapOvr>
    <a:masterClrMapping/>
  </p:clrMapOvr>
  <mc:AlternateContent xmlns:mc="http://schemas.openxmlformats.org/markup-compatibility/2006" xmlns:p14="http://schemas.microsoft.com/office/powerpoint/2010/main">
    <mc:Choice Requires="p14">
      <p:transition spd="med">
        <p14:gallery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2"/>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30</a:t>
            </a:fld>
            <a:r>
              <a:rPr lang="en-US"/>
              <a:t>/XX</a:t>
            </a:r>
            <a:endParaRPr sz="1200" b="0">
              <a:solidFill>
                <a:srgbClr val="888888"/>
              </a:solidFill>
            </a:endParaRPr>
          </a:p>
        </p:txBody>
      </p:sp>
      <p:sp>
        <p:nvSpPr>
          <p:cNvPr id="280" name="Google Shape;280;p32"/>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Results: Beta Environment</a:t>
            </a:r>
            <a:endParaRPr/>
          </a:p>
        </p:txBody>
      </p:sp>
      <p:sp>
        <p:nvSpPr>
          <p:cNvPr id="281" name="Google Shape;281;p32"/>
          <p:cNvSpPr txBox="1"/>
          <p:nvPr/>
        </p:nvSpPr>
        <p:spPr>
          <a:xfrm>
            <a:off x="380125" y="4053025"/>
            <a:ext cx="11297100" cy="20688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1200"/>
              </a:spcBef>
              <a:spcAft>
                <a:spcPts val="0"/>
              </a:spcAft>
              <a:buClr>
                <a:schemeClr val="dk1"/>
              </a:buClr>
              <a:buSzPts val="1200"/>
              <a:buChar char="●"/>
            </a:pPr>
            <a:r>
              <a:rPr lang="en-US" sz="1200" b="1">
                <a:solidFill>
                  <a:schemeClr val="dk1"/>
                </a:solidFill>
              </a:rPr>
              <a:t>Chosen Prices:</a:t>
            </a:r>
            <a:r>
              <a:rPr lang="en-US" sz="1200">
                <a:solidFill>
                  <a:schemeClr val="dk1"/>
                </a:solidFill>
              </a:rPr>
              <a:t> Agent develops a strong preference around price ≈ 0.7. Variability remains high due to both nonstationarity and EXP3.P exploration. Peaks shift between runs, reflected in wide uncertainty bands.</a:t>
            </a:r>
            <a:br>
              <a:rPr lang="en-US" sz="1200">
                <a:solidFill>
                  <a:schemeClr val="dk1"/>
                </a:solidFill>
              </a:rPr>
            </a:b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US" sz="1200" b="1">
                <a:solidFill>
                  <a:schemeClr val="dk1"/>
                </a:solidFill>
              </a:rPr>
              <a:t>Cumulative Payments:</a:t>
            </a:r>
            <a:r>
              <a:rPr lang="en-US" sz="1200">
                <a:solidFill>
                  <a:schemeClr val="dk1"/>
                </a:solidFill>
              </a:rPr>
              <a:t> Payments grow sublinearly. Budget never fully exhausted, indicating the pacing mechanism prevents overspending but leaves resources unused.</a:t>
            </a:r>
            <a:br>
              <a:rPr lang="en-US" sz="1200">
                <a:solidFill>
                  <a:schemeClr val="dk1"/>
                </a:solidFill>
              </a:rPr>
            </a:b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US" sz="1200" b="1">
                <a:solidFill>
                  <a:schemeClr val="dk1"/>
                </a:solidFill>
              </a:rPr>
              <a:t>Cumulative Regret:</a:t>
            </a:r>
            <a:r>
              <a:rPr lang="en-US" sz="1200">
                <a:solidFill>
                  <a:schemeClr val="dk1"/>
                </a:solidFill>
              </a:rPr>
              <a:t> Increases sublinearly, which aligns with no-regret theory. However, regret variance is large, suggesting sensitivity to environment fluctuations.</a:t>
            </a:r>
            <a:br>
              <a:rPr lang="en-US" sz="1200">
                <a:solidFill>
                  <a:schemeClr val="dk1"/>
                </a:solidFill>
              </a:rPr>
            </a:br>
            <a:endParaRPr sz="1200">
              <a:solidFill>
                <a:schemeClr val="dk1"/>
              </a:solidFill>
            </a:endParaRPr>
          </a:p>
        </p:txBody>
      </p:sp>
      <p:pic>
        <p:nvPicPr>
          <p:cNvPr id="282" name="Google Shape;282;p32"/>
          <p:cNvPicPr preferRelativeResize="0"/>
          <p:nvPr/>
        </p:nvPicPr>
        <p:blipFill>
          <a:blip r:embed="rId3">
            <a:alphaModFix/>
          </a:blip>
          <a:stretch>
            <a:fillRect/>
          </a:stretch>
        </p:blipFill>
        <p:spPr>
          <a:xfrm>
            <a:off x="594577" y="1403538"/>
            <a:ext cx="2939900" cy="2295525"/>
          </a:xfrm>
          <a:prstGeom prst="rect">
            <a:avLst/>
          </a:prstGeom>
          <a:noFill/>
          <a:ln>
            <a:noFill/>
          </a:ln>
        </p:spPr>
      </p:pic>
      <p:pic>
        <p:nvPicPr>
          <p:cNvPr id="283" name="Google Shape;283;p32"/>
          <p:cNvPicPr preferRelativeResize="0"/>
          <p:nvPr/>
        </p:nvPicPr>
        <p:blipFill>
          <a:blip r:embed="rId4">
            <a:alphaModFix/>
          </a:blip>
          <a:stretch>
            <a:fillRect/>
          </a:stretch>
        </p:blipFill>
        <p:spPr>
          <a:xfrm>
            <a:off x="4217850" y="1413825"/>
            <a:ext cx="2939900" cy="2274925"/>
          </a:xfrm>
          <a:prstGeom prst="rect">
            <a:avLst/>
          </a:prstGeom>
          <a:noFill/>
          <a:ln>
            <a:noFill/>
          </a:ln>
        </p:spPr>
      </p:pic>
      <p:pic>
        <p:nvPicPr>
          <p:cNvPr id="284" name="Google Shape;284;p32"/>
          <p:cNvPicPr preferRelativeResize="0"/>
          <p:nvPr/>
        </p:nvPicPr>
        <p:blipFill>
          <a:blip r:embed="rId5">
            <a:alphaModFix/>
          </a:blip>
          <a:stretch>
            <a:fillRect/>
          </a:stretch>
        </p:blipFill>
        <p:spPr>
          <a:xfrm>
            <a:off x="8230749" y="1413837"/>
            <a:ext cx="2894902" cy="22749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3"/>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31</a:t>
            </a:fld>
            <a:r>
              <a:rPr lang="en-US"/>
              <a:t>/XX</a:t>
            </a:r>
            <a:endParaRPr sz="1200" b="0">
              <a:solidFill>
                <a:srgbClr val="888888"/>
              </a:solidFill>
            </a:endParaRPr>
          </a:p>
        </p:txBody>
      </p:sp>
      <p:sp>
        <p:nvSpPr>
          <p:cNvPr id="291" name="Google Shape;291;p33"/>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Results: Truncated Normal Environment</a:t>
            </a:r>
            <a:endParaRPr/>
          </a:p>
        </p:txBody>
      </p:sp>
      <p:sp>
        <p:nvSpPr>
          <p:cNvPr id="292" name="Google Shape;292;p33"/>
          <p:cNvSpPr txBox="1"/>
          <p:nvPr/>
        </p:nvSpPr>
        <p:spPr>
          <a:xfrm>
            <a:off x="177750" y="4388700"/>
            <a:ext cx="11836500" cy="178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b="1">
                <a:solidFill>
                  <a:schemeClr val="dk1"/>
                </a:solidFill>
              </a:rPr>
              <a:t>Chosen Prices:</a:t>
            </a:r>
            <a:r>
              <a:rPr lang="en-US" sz="1300">
                <a:solidFill>
                  <a:schemeClr val="dk1"/>
                </a:solidFill>
              </a:rPr>
              <a:t> Clear concentration around one price peak (≈ 0.6–0.7). Still, large variance remains due to exploration and shifting optimal solutions. The agent frequently re-adjusts rather than locking onto a single value.</a:t>
            </a:r>
            <a:br>
              <a:rPr lang="en-US" sz="1300">
                <a:solidFill>
                  <a:schemeClr val="dk1"/>
                </a:solidFill>
              </a:rPr>
            </a:br>
            <a:endParaRPr sz="1300">
              <a:solidFill>
                <a:schemeClr val="dk1"/>
              </a:solidFill>
            </a:endParaRPr>
          </a:p>
          <a:p>
            <a:pPr marL="0" lvl="0" indent="0" algn="l" rtl="0">
              <a:spcBef>
                <a:spcPts val="0"/>
              </a:spcBef>
              <a:spcAft>
                <a:spcPts val="0"/>
              </a:spcAft>
              <a:buNone/>
            </a:pPr>
            <a:r>
              <a:rPr lang="en-US" sz="1300" b="1">
                <a:solidFill>
                  <a:schemeClr val="dk1"/>
                </a:solidFill>
              </a:rPr>
              <a:t>Cumulative Payments:</a:t>
            </a:r>
            <a:r>
              <a:rPr lang="en-US" sz="1300">
                <a:solidFill>
                  <a:schemeClr val="dk1"/>
                </a:solidFill>
              </a:rPr>
              <a:t> Payments steadily rise but plateau well below the budget line. The agent avoids overspending but sacrifices potential revenue. Conservative budget pacing dominates.</a:t>
            </a:r>
            <a:br>
              <a:rPr lang="en-US" sz="1300">
                <a:solidFill>
                  <a:schemeClr val="dk1"/>
                </a:solidFill>
              </a:rPr>
            </a:br>
            <a:endParaRPr sz="1300">
              <a:solidFill>
                <a:schemeClr val="dk1"/>
              </a:solidFill>
            </a:endParaRPr>
          </a:p>
          <a:p>
            <a:pPr marL="0" lvl="0" indent="0" algn="l" rtl="0">
              <a:spcBef>
                <a:spcPts val="0"/>
              </a:spcBef>
              <a:spcAft>
                <a:spcPts val="0"/>
              </a:spcAft>
              <a:buNone/>
            </a:pPr>
            <a:r>
              <a:rPr lang="en-US" sz="1300" b="1">
                <a:solidFill>
                  <a:schemeClr val="dk1"/>
                </a:solidFill>
              </a:rPr>
              <a:t>Cumulative Regret:</a:t>
            </a:r>
            <a:r>
              <a:rPr lang="en-US" sz="1300">
                <a:solidFill>
                  <a:schemeClr val="dk1"/>
                </a:solidFill>
              </a:rPr>
              <a:t> Sublinear growth. Regret per round decreases over time, confirming learning effectiveness. However, the widening uncertainty region reflects the instability of the clairvoyant benchmark in highly nonstationary settings.</a:t>
            </a:r>
            <a:endParaRPr sz="1300">
              <a:solidFill>
                <a:schemeClr val="dk1"/>
              </a:solidFill>
            </a:endParaRPr>
          </a:p>
        </p:txBody>
      </p:sp>
      <p:pic>
        <p:nvPicPr>
          <p:cNvPr id="293" name="Google Shape;293;p33"/>
          <p:cNvPicPr preferRelativeResize="0"/>
          <p:nvPr/>
        </p:nvPicPr>
        <p:blipFill>
          <a:blip r:embed="rId3">
            <a:alphaModFix/>
          </a:blip>
          <a:stretch>
            <a:fillRect/>
          </a:stretch>
        </p:blipFill>
        <p:spPr>
          <a:xfrm>
            <a:off x="759702" y="1681350"/>
            <a:ext cx="2969500" cy="2318651"/>
          </a:xfrm>
          <a:prstGeom prst="rect">
            <a:avLst/>
          </a:prstGeom>
          <a:noFill/>
          <a:ln>
            <a:noFill/>
          </a:ln>
        </p:spPr>
      </p:pic>
      <p:pic>
        <p:nvPicPr>
          <p:cNvPr id="294" name="Google Shape;294;p33"/>
          <p:cNvPicPr preferRelativeResize="0"/>
          <p:nvPr/>
        </p:nvPicPr>
        <p:blipFill>
          <a:blip r:embed="rId4">
            <a:alphaModFix/>
          </a:blip>
          <a:stretch>
            <a:fillRect/>
          </a:stretch>
        </p:blipFill>
        <p:spPr>
          <a:xfrm>
            <a:off x="4080341" y="1681350"/>
            <a:ext cx="2996410" cy="2318650"/>
          </a:xfrm>
          <a:prstGeom prst="rect">
            <a:avLst/>
          </a:prstGeom>
          <a:noFill/>
          <a:ln>
            <a:noFill/>
          </a:ln>
        </p:spPr>
      </p:pic>
      <p:pic>
        <p:nvPicPr>
          <p:cNvPr id="295" name="Google Shape;295;p33"/>
          <p:cNvPicPr preferRelativeResize="0"/>
          <p:nvPr/>
        </p:nvPicPr>
        <p:blipFill>
          <a:blip r:embed="rId5">
            <a:alphaModFix/>
          </a:blip>
          <a:stretch>
            <a:fillRect/>
          </a:stretch>
        </p:blipFill>
        <p:spPr>
          <a:xfrm>
            <a:off x="8063449" y="1681350"/>
            <a:ext cx="2950551" cy="23186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4"/>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r>
              <a:rPr lang="en-US"/>
              <a:t>/XX</a:t>
            </a:r>
            <a:endParaRPr sz="1200" b="0">
              <a:solidFill>
                <a:srgbClr val="888888"/>
              </a:solidFill>
            </a:endParaRPr>
          </a:p>
        </p:txBody>
      </p:sp>
      <p:sp>
        <p:nvSpPr>
          <p:cNvPr id="302" name="Google Shape;302;p34"/>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Results: Truncated Exponential Environment</a:t>
            </a:r>
            <a:endParaRPr/>
          </a:p>
        </p:txBody>
      </p:sp>
      <p:sp>
        <p:nvSpPr>
          <p:cNvPr id="303" name="Google Shape;303;p34"/>
          <p:cNvSpPr txBox="1"/>
          <p:nvPr/>
        </p:nvSpPr>
        <p:spPr>
          <a:xfrm>
            <a:off x="223425" y="4332400"/>
            <a:ext cx="11446200" cy="178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b="1">
                <a:solidFill>
                  <a:schemeClr val="dk1"/>
                </a:solidFill>
              </a:rPr>
              <a:t>Chosen Prices:</a:t>
            </a:r>
            <a:r>
              <a:rPr lang="en-US" sz="1300">
                <a:solidFill>
                  <a:schemeClr val="dk1"/>
                </a:solidFill>
              </a:rPr>
              <a:t> Unlike Beta or Normal, no dominant peak emerges. Prices are scattered, reflecting the steeply shifting nature of exponential valuations. Exploration dominates, with wide uncertainty bands.</a:t>
            </a:r>
            <a:br>
              <a:rPr lang="en-US" sz="1300">
                <a:solidFill>
                  <a:schemeClr val="dk1"/>
                </a:solidFill>
              </a:rPr>
            </a:br>
            <a:endParaRPr sz="1300">
              <a:solidFill>
                <a:schemeClr val="dk1"/>
              </a:solidFill>
            </a:endParaRPr>
          </a:p>
          <a:p>
            <a:pPr marL="0" lvl="0" indent="0" algn="l" rtl="0">
              <a:spcBef>
                <a:spcPts val="0"/>
              </a:spcBef>
              <a:spcAft>
                <a:spcPts val="0"/>
              </a:spcAft>
              <a:buNone/>
            </a:pPr>
            <a:r>
              <a:rPr lang="en-US" sz="1300" b="1">
                <a:solidFill>
                  <a:schemeClr val="dk1"/>
                </a:solidFill>
              </a:rPr>
              <a:t>Cumulative Payments:</a:t>
            </a:r>
            <a:r>
              <a:rPr lang="en-US" sz="1300">
                <a:solidFill>
                  <a:schemeClr val="dk1"/>
                </a:solidFill>
              </a:rPr>
              <a:t> Extremely conservative. Payments stay far below budget, revealing inefficiency. The agent adapts to frequent low-valuations but non utilizes opportunities for higher sales.</a:t>
            </a:r>
            <a:br>
              <a:rPr lang="en-US" sz="1300">
                <a:solidFill>
                  <a:schemeClr val="dk1"/>
                </a:solidFill>
              </a:rPr>
            </a:br>
            <a:endParaRPr sz="1300">
              <a:solidFill>
                <a:schemeClr val="dk1"/>
              </a:solidFill>
            </a:endParaRPr>
          </a:p>
          <a:p>
            <a:pPr marL="0" lvl="0" indent="0" algn="l" rtl="0">
              <a:spcBef>
                <a:spcPts val="0"/>
              </a:spcBef>
              <a:spcAft>
                <a:spcPts val="0"/>
              </a:spcAft>
              <a:buNone/>
            </a:pPr>
            <a:r>
              <a:rPr lang="en-US" sz="1300" b="1">
                <a:solidFill>
                  <a:schemeClr val="dk1"/>
                </a:solidFill>
              </a:rPr>
              <a:t>Cumulative Regret:</a:t>
            </a:r>
            <a:r>
              <a:rPr lang="en-US" sz="1300">
                <a:solidFill>
                  <a:schemeClr val="dk1"/>
                </a:solidFill>
              </a:rPr>
              <a:t> Nearly linear growth compared to other environments, but variability across runs is smaller. Sublinearity is still present but weaker, suggesting the environment is hardest to learn in.</a:t>
            </a:r>
            <a:endParaRPr sz="1300">
              <a:solidFill>
                <a:schemeClr val="dk1"/>
              </a:solidFill>
            </a:endParaRPr>
          </a:p>
        </p:txBody>
      </p:sp>
      <p:pic>
        <p:nvPicPr>
          <p:cNvPr id="304" name="Google Shape;304;p34"/>
          <p:cNvPicPr preferRelativeResize="0"/>
          <p:nvPr/>
        </p:nvPicPr>
        <p:blipFill>
          <a:blip r:embed="rId3">
            <a:alphaModFix/>
          </a:blip>
          <a:stretch>
            <a:fillRect/>
          </a:stretch>
        </p:blipFill>
        <p:spPr>
          <a:xfrm>
            <a:off x="8385100" y="1341750"/>
            <a:ext cx="3184885" cy="2502800"/>
          </a:xfrm>
          <a:prstGeom prst="rect">
            <a:avLst/>
          </a:prstGeom>
          <a:noFill/>
          <a:ln>
            <a:noFill/>
          </a:ln>
        </p:spPr>
      </p:pic>
      <p:pic>
        <p:nvPicPr>
          <p:cNvPr id="305" name="Google Shape;305;p34"/>
          <p:cNvPicPr preferRelativeResize="0"/>
          <p:nvPr/>
        </p:nvPicPr>
        <p:blipFill>
          <a:blip r:embed="rId4">
            <a:alphaModFix/>
          </a:blip>
          <a:stretch>
            <a:fillRect/>
          </a:stretch>
        </p:blipFill>
        <p:spPr>
          <a:xfrm>
            <a:off x="4426950" y="1341750"/>
            <a:ext cx="3561100" cy="2755624"/>
          </a:xfrm>
          <a:prstGeom prst="rect">
            <a:avLst/>
          </a:prstGeom>
          <a:noFill/>
          <a:ln>
            <a:noFill/>
          </a:ln>
        </p:spPr>
      </p:pic>
      <p:pic>
        <p:nvPicPr>
          <p:cNvPr id="306" name="Google Shape;306;p34"/>
          <p:cNvPicPr preferRelativeResize="0"/>
          <p:nvPr/>
        </p:nvPicPr>
        <p:blipFill>
          <a:blip r:embed="rId5">
            <a:alphaModFix/>
          </a:blip>
          <a:stretch>
            <a:fillRect/>
          </a:stretch>
        </p:blipFill>
        <p:spPr>
          <a:xfrm>
            <a:off x="615200" y="1341750"/>
            <a:ext cx="3474748" cy="27556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5"/>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r>
              <a:rPr lang="en-US"/>
              <a:t>/XX</a:t>
            </a:r>
            <a:endParaRPr sz="1200" b="0">
              <a:solidFill>
                <a:srgbClr val="888888"/>
              </a:solidFill>
            </a:endParaRPr>
          </a:p>
        </p:txBody>
      </p:sp>
      <p:sp>
        <p:nvSpPr>
          <p:cNvPr id="313" name="Google Shape;313;p35"/>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Key Insights </a:t>
            </a:r>
            <a:endParaRPr/>
          </a:p>
        </p:txBody>
      </p:sp>
      <p:sp>
        <p:nvSpPr>
          <p:cNvPr id="314" name="Google Shape;314;p35"/>
          <p:cNvSpPr txBox="1"/>
          <p:nvPr/>
        </p:nvSpPr>
        <p:spPr>
          <a:xfrm>
            <a:off x="355500" y="1453500"/>
            <a:ext cx="11013900" cy="407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b="1">
                <a:solidFill>
                  <a:schemeClr val="dk1"/>
                </a:solidFill>
              </a:rPr>
              <a:t>Budget Safety:</a:t>
            </a:r>
            <a:r>
              <a:rPr lang="en-US" sz="1300">
                <a:solidFill>
                  <a:schemeClr val="dk1"/>
                </a:solidFill>
              </a:rPr>
              <a:t> Agent never overspends, always satisfies global constraint.</a:t>
            </a:r>
            <a:br>
              <a:rPr lang="en-US" sz="1300">
                <a:solidFill>
                  <a:schemeClr val="dk1"/>
                </a:solidFill>
              </a:rPr>
            </a:br>
            <a:endParaRPr sz="1300">
              <a:solidFill>
                <a:schemeClr val="dk1"/>
              </a:solidFill>
            </a:endParaRPr>
          </a:p>
          <a:p>
            <a:pPr marL="0" lvl="0" indent="0" algn="l" rtl="0">
              <a:spcBef>
                <a:spcPts val="0"/>
              </a:spcBef>
              <a:spcAft>
                <a:spcPts val="0"/>
              </a:spcAft>
              <a:buNone/>
            </a:pPr>
            <a:r>
              <a:rPr lang="en-US" sz="1300" b="1">
                <a:solidFill>
                  <a:schemeClr val="dk1"/>
                </a:solidFill>
              </a:rPr>
              <a:t>Conservatism:</a:t>
            </a:r>
            <a:r>
              <a:rPr lang="en-US" sz="1300">
                <a:solidFill>
                  <a:schemeClr val="dk1"/>
                </a:solidFill>
              </a:rPr>
              <a:t> Leaves a significant fraction of the budget unused, especially in Exponential environments.</a:t>
            </a:r>
            <a:br>
              <a:rPr lang="en-US" sz="1300">
                <a:solidFill>
                  <a:schemeClr val="dk1"/>
                </a:solidFill>
              </a:rPr>
            </a:br>
            <a:endParaRPr sz="1300">
              <a:solidFill>
                <a:schemeClr val="dk1"/>
              </a:solidFill>
            </a:endParaRPr>
          </a:p>
          <a:p>
            <a:pPr marL="0" lvl="0" indent="0" algn="l" rtl="0">
              <a:spcBef>
                <a:spcPts val="0"/>
              </a:spcBef>
              <a:spcAft>
                <a:spcPts val="0"/>
              </a:spcAft>
              <a:buNone/>
            </a:pPr>
            <a:r>
              <a:rPr lang="en-US" sz="1300" b="1">
                <a:solidFill>
                  <a:schemeClr val="dk1"/>
                </a:solidFill>
              </a:rPr>
              <a:t>Exploration Costs:</a:t>
            </a:r>
            <a:r>
              <a:rPr lang="en-US" sz="1300">
                <a:solidFill>
                  <a:schemeClr val="dk1"/>
                </a:solidFill>
              </a:rPr>
              <a:t> Wide variance in chosen prices shows persistent exploration.</a:t>
            </a:r>
            <a:br>
              <a:rPr lang="en-US" sz="1300">
                <a:solidFill>
                  <a:schemeClr val="dk1"/>
                </a:solidFill>
              </a:rPr>
            </a:br>
            <a:endParaRPr sz="1300">
              <a:solidFill>
                <a:schemeClr val="dk1"/>
              </a:solidFill>
            </a:endParaRPr>
          </a:p>
          <a:p>
            <a:pPr marL="0" lvl="0" indent="0" algn="l" rtl="0">
              <a:spcBef>
                <a:spcPts val="0"/>
              </a:spcBef>
              <a:spcAft>
                <a:spcPts val="0"/>
              </a:spcAft>
              <a:buNone/>
            </a:pPr>
            <a:r>
              <a:rPr lang="en-US" sz="1300" b="1">
                <a:solidFill>
                  <a:schemeClr val="dk1"/>
                </a:solidFill>
              </a:rPr>
              <a:t>Performance Differences:</a:t>
            </a:r>
            <a:br>
              <a:rPr lang="en-US" sz="1300" b="1">
                <a:solidFill>
                  <a:schemeClr val="dk1"/>
                </a:solidFill>
              </a:rPr>
            </a:br>
            <a:endParaRPr sz="1300" b="1">
              <a:solidFill>
                <a:schemeClr val="dk1"/>
              </a:solidFill>
            </a:endParaRPr>
          </a:p>
          <a:p>
            <a:pPr marL="457200" lvl="0" indent="-311150" algn="l" rtl="0">
              <a:lnSpc>
                <a:spcPct val="115000"/>
              </a:lnSpc>
              <a:spcBef>
                <a:spcPts val="1200"/>
              </a:spcBef>
              <a:spcAft>
                <a:spcPts val="0"/>
              </a:spcAft>
              <a:buClr>
                <a:schemeClr val="dk1"/>
              </a:buClr>
              <a:buSzPts val="1300"/>
              <a:buChar char="●"/>
            </a:pPr>
            <a:r>
              <a:rPr lang="en-US" sz="1300">
                <a:solidFill>
                  <a:schemeClr val="dk1"/>
                </a:solidFill>
              </a:rPr>
              <a:t>Beta &amp; Normal: identifiable dominant price.</a:t>
            </a:r>
            <a:br>
              <a:rPr lang="en-US" sz="1300">
                <a:solidFill>
                  <a:schemeClr val="dk1"/>
                </a:solidFill>
              </a:rPr>
            </a:b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a:solidFill>
                  <a:schemeClr val="dk1"/>
                </a:solidFill>
              </a:rPr>
              <a:t>Exponential: scattered choices, harder to exploit.</a:t>
            </a:r>
            <a:br>
              <a:rPr lang="en-US" sz="1300">
                <a:solidFill>
                  <a:schemeClr val="dk1"/>
                </a:solidFill>
              </a:rPr>
            </a:br>
            <a:endParaRPr sz="1300">
              <a:solidFill>
                <a:schemeClr val="dk1"/>
              </a:solidFill>
            </a:endParaRPr>
          </a:p>
          <a:p>
            <a:pPr marL="0" lvl="0" indent="0" algn="l" rtl="0">
              <a:lnSpc>
                <a:spcPct val="115000"/>
              </a:lnSpc>
              <a:spcBef>
                <a:spcPts val="1200"/>
              </a:spcBef>
              <a:spcAft>
                <a:spcPts val="0"/>
              </a:spcAft>
              <a:buNone/>
            </a:pPr>
            <a:r>
              <a:rPr lang="en-US" sz="1300" b="1">
                <a:solidFill>
                  <a:schemeClr val="dk1"/>
                </a:solidFill>
              </a:rPr>
              <a:t>Regret:</a:t>
            </a:r>
            <a:r>
              <a:rPr lang="en-US" sz="1300">
                <a:solidFill>
                  <a:schemeClr val="dk1"/>
                </a:solidFill>
              </a:rPr>
              <a:t> Always sublinear, confirming theoretical guarantees, but higher in harsher environments.</a:t>
            </a:r>
            <a:endParaRPr sz="1300">
              <a:solidFill>
                <a:schemeClr val="dk1"/>
              </a:solidFill>
            </a:endParaRPr>
          </a:p>
          <a:p>
            <a:pPr marL="0" lvl="0" indent="0" algn="l" rtl="0">
              <a:lnSpc>
                <a:spcPct val="115000"/>
              </a:lnSpc>
              <a:spcBef>
                <a:spcPts val="0"/>
              </a:spcBef>
              <a:spcAft>
                <a:spcPts val="0"/>
              </a:spcAft>
              <a:buNone/>
            </a:pPr>
            <a:endParaRPr sz="1300">
              <a:solidFill>
                <a:schemeClr val="dk1"/>
              </a:solidFill>
            </a:endParaRPr>
          </a:p>
          <a:p>
            <a:pPr marL="0" lvl="0" indent="0" algn="l" rtl="0">
              <a:spcBef>
                <a:spcPts val="0"/>
              </a:spcBef>
              <a:spcAft>
                <a:spcPts val="0"/>
              </a:spcAft>
              <a:buClr>
                <a:schemeClr val="dk1"/>
              </a:buClr>
              <a:buSzPts val="1100"/>
              <a:buFont typeface="Arial"/>
              <a:buNone/>
            </a:pPr>
            <a:r>
              <a:rPr lang="en-US" sz="1300">
                <a:solidFill>
                  <a:schemeClr val="dk1"/>
                </a:solidFill>
              </a:rPr>
              <a:t>The proposed algorithm demonstrates the </a:t>
            </a:r>
            <a:r>
              <a:rPr lang="en-US" sz="1300" b="1">
                <a:solidFill>
                  <a:schemeClr val="dk1"/>
                </a:solidFill>
              </a:rPr>
              <a:t>best-of-both-worlds</a:t>
            </a:r>
            <a:r>
              <a:rPr lang="en-US" sz="1300">
                <a:solidFill>
                  <a:schemeClr val="dk1"/>
                </a:solidFill>
              </a:rPr>
              <a:t> property: it is both </a:t>
            </a:r>
            <a:r>
              <a:rPr lang="en-US" sz="1300" b="1">
                <a:solidFill>
                  <a:schemeClr val="dk1"/>
                </a:solidFill>
              </a:rPr>
              <a:t>no-regret</a:t>
            </a:r>
            <a:r>
              <a:rPr lang="en-US" sz="1300">
                <a:solidFill>
                  <a:schemeClr val="dk1"/>
                </a:solidFill>
              </a:rPr>
              <a:t> and </a:t>
            </a:r>
            <a:r>
              <a:rPr lang="en-US" sz="1300" b="1">
                <a:solidFill>
                  <a:schemeClr val="dk1"/>
                </a:solidFill>
              </a:rPr>
              <a:t>budget-feasible</a:t>
            </a:r>
            <a:r>
              <a:rPr lang="en-US" sz="1300">
                <a:solidFill>
                  <a:schemeClr val="dk1"/>
                </a:solidFill>
              </a:rPr>
              <a:t>.</a:t>
            </a:r>
            <a:br>
              <a:rPr lang="en-US" sz="1300">
                <a:solidFill>
                  <a:schemeClr val="dk1"/>
                </a:solidFill>
              </a:rPr>
            </a:br>
            <a:endParaRPr sz="1300">
              <a:solidFill>
                <a:schemeClr val="dk1"/>
              </a:solidFill>
            </a:endParaRPr>
          </a:p>
          <a:p>
            <a:pPr marL="0" lvl="0" indent="0" algn="l" rtl="0">
              <a:spcBef>
                <a:spcPts val="0"/>
              </a:spcBef>
              <a:spcAft>
                <a:spcPts val="0"/>
              </a:spcAft>
              <a:buClr>
                <a:schemeClr val="dk1"/>
              </a:buClr>
              <a:buSzPts val="1100"/>
              <a:buFont typeface="Arial"/>
              <a:buNone/>
            </a:pPr>
            <a:r>
              <a:rPr lang="en-US" sz="1300">
                <a:solidFill>
                  <a:schemeClr val="dk1"/>
                </a:solidFill>
              </a:rPr>
              <a:t>The pacing mechanism successfully prevents overspending but may </a:t>
            </a:r>
            <a:r>
              <a:rPr lang="en-US" sz="1300" b="1">
                <a:solidFill>
                  <a:schemeClr val="dk1"/>
                </a:solidFill>
              </a:rPr>
              <a:t>underutilize resources</a:t>
            </a:r>
            <a:r>
              <a:rPr lang="en-US" sz="1300">
                <a:solidFill>
                  <a:schemeClr val="dk1"/>
                </a:solidFill>
              </a:rPr>
              <a:t>, especially in exponential environments.</a:t>
            </a:r>
            <a:endParaRPr sz="13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6"/>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34</a:t>
            </a:fld>
            <a:r>
              <a:rPr lang="en-US"/>
              <a:t>/XX</a:t>
            </a:r>
            <a:endParaRPr/>
          </a:p>
        </p:txBody>
      </p:sp>
      <p:sp>
        <p:nvSpPr>
          <p:cNvPr id="320" name="Google Shape;320;p36"/>
          <p:cNvSpPr txBox="1">
            <a:spLocks noGrp="1"/>
          </p:cNvSpPr>
          <p:nvPr>
            <p:ph type="title"/>
          </p:nvPr>
        </p:nvSpPr>
        <p:spPr>
          <a:xfrm>
            <a:off x="2278197" y="3157151"/>
            <a:ext cx="8677018" cy="5436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213652"/>
              </a:buClr>
              <a:buSzPts val="2400"/>
              <a:buFont typeface="Calibri"/>
              <a:buNone/>
            </a:pPr>
            <a:r>
              <a:rPr lang="en-US" sz="2400" u="sng">
                <a:solidFill>
                  <a:srgbClr val="213652"/>
                </a:solidFill>
              </a:rPr>
              <a:t>Requirement 4: Best-of-both-worlds with multiple products</a:t>
            </a:r>
            <a:endParaRPr/>
          </a:p>
        </p:txBody>
      </p:sp>
    </p:spTree>
  </p:cSld>
  <p:clrMapOvr>
    <a:masterClrMapping/>
  </p:clrMapOvr>
  <mc:AlternateContent xmlns:mc="http://schemas.openxmlformats.org/markup-compatibility/2006" xmlns:p14="http://schemas.microsoft.com/office/powerpoint/2010/main">
    <mc:Choice Requires="p14">
      <p:transition spd="med">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7"/>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r>
              <a:rPr lang="en-US"/>
              <a:t>/XX</a:t>
            </a:r>
            <a:endParaRPr sz="1200" b="0">
              <a:solidFill>
                <a:srgbClr val="888888"/>
              </a:solidFill>
            </a:endParaRPr>
          </a:p>
        </p:txBody>
      </p:sp>
      <p:sp>
        <p:nvSpPr>
          <p:cNvPr id="327" name="Google Shape;327;p37"/>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1"/>
              </a:buClr>
              <a:buSzPts val="1100"/>
              <a:buFont typeface="Arial"/>
              <a:buNone/>
            </a:pPr>
            <a:r>
              <a:rPr lang="en-US"/>
              <a:t>Goal:</a:t>
            </a:r>
            <a:endParaRPr/>
          </a:p>
        </p:txBody>
      </p:sp>
      <p:sp>
        <p:nvSpPr>
          <p:cNvPr id="328" name="Google Shape;328;p37"/>
          <p:cNvSpPr txBox="1"/>
          <p:nvPr/>
        </p:nvSpPr>
        <p:spPr>
          <a:xfrm>
            <a:off x="408025" y="1845625"/>
            <a:ext cx="8794200" cy="240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dk1"/>
                </a:solidFill>
              </a:rPr>
              <a:t>Design algorithms that adapt to </a:t>
            </a:r>
            <a:r>
              <a:rPr lang="en-US" b="1">
                <a:solidFill>
                  <a:schemeClr val="dk1"/>
                </a:solidFill>
              </a:rPr>
              <a:t>non-stationary multi-product pricing</a:t>
            </a:r>
            <a:r>
              <a:rPr lang="en-US">
                <a:solidFill>
                  <a:schemeClr val="dk1"/>
                </a:solidFill>
              </a:rPr>
              <a:t> environments.</a:t>
            </a:r>
            <a:br>
              <a:rPr lang="en-US">
                <a:solidFill>
                  <a:schemeClr val="dk1"/>
                </a:solidFill>
              </a:rPr>
            </a:br>
            <a:endParaRPr>
              <a:solidFill>
                <a:schemeClr val="dk1"/>
              </a:solidFill>
            </a:endParaRPr>
          </a:p>
          <a:p>
            <a:pPr marL="0" lvl="0" indent="0" algn="l" rtl="0">
              <a:spcBef>
                <a:spcPts val="0"/>
              </a:spcBef>
              <a:spcAft>
                <a:spcPts val="0"/>
              </a:spcAft>
              <a:buNone/>
            </a:pPr>
            <a:r>
              <a:rPr lang="en-US">
                <a:solidFill>
                  <a:schemeClr val="dk1"/>
                </a:solidFill>
              </a:rPr>
              <a:t>Must balance:</a:t>
            </a:r>
            <a:br>
              <a:rPr lang="en-US">
                <a:solidFill>
                  <a:schemeClr val="dk1"/>
                </a:solidFill>
              </a:rPr>
            </a:br>
            <a:endParaRPr>
              <a:solidFill>
                <a:schemeClr val="dk1"/>
              </a:solidFill>
            </a:endParaRPr>
          </a:p>
          <a:p>
            <a:pPr marL="457200" lvl="0" indent="-317500" algn="l" rtl="0">
              <a:lnSpc>
                <a:spcPct val="115000"/>
              </a:lnSpc>
              <a:spcBef>
                <a:spcPts val="1200"/>
              </a:spcBef>
              <a:spcAft>
                <a:spcPts val="0"/>
              </a:spcAft>
              <a:buClr>
                <a:schemeClr val="dk1"/>
              </a:buClr>
              <a:buSzPts val="1400"/>
              <a:buChar char="●"/>
            </a:pPr>
            <a:r>
              <a:rPr lang="en-US" b="1">
                <a:solidFill>
                  <a:schemeClr val="dk1"/>
                </a:solidFill>
              </a:rPr>
              <a:t>Exploration vs Exploitation</a:t>
            </a:r>
            <a:r>
              <a:rPr lang="en-US">
                <a:solidFill>
                  <a:schemeClr val="dk1"/>
                </a:solidFill>
              </a:rPr>
              <a:t> (learn valuations while maximizing revenue).</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US" b="1">
                <a:solidFill>
                  <a:schemeClr val="dk1"/>
                </a:solidFill>
              </a:rPr>
              <a:t>Budget / resource constraints</a:t>
            </a:r>
            <a:r>
              <a:rPr lang="en-US">
                <a:solidFill>
                  <a:schemeClr val="dk1"/>
                </a:solidFill>
              </a:rPr>
              <a:t>.</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US" b="1">
                <a:solidFill>
                  <a:schemeClr val="dk1"/>
                </a:solidFill>
              </a:rPr>
              <a:t>Best-of-both-worlds</a:t>
            </a:r>
            <a:r>
              <a:rPr lang="en-US">
                <a:solidFill>
                  <a:schemeClr val="dk1"/>
                </a:solidFill>
              </a:rPr>
              <a:t>: near-optimal against stochastic and adversarial demand.</a:t>
            </a:r>
            <a:endParaRPr>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8"/>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36</a:t>
            </a:fld>
            <a:r>
              <a:rPr lang="en-US"/>
              <a:t>/XX</a:t>
            </a:r>
            <a:endParaRPr sz="1200" b="0">
              <a:solidFill>
                <a:srgbClr val="888888"/>
              </a:solidFill>
            </a:endParaRPr>
          </a:p>
        </p:txBody>
      </p:sp>
      <p:sp>
        <p:nvSpPr>
          <p:cNvPr id="335" name="Google Shape;335;p38"/>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Environment: Multi-Product Pricing</a:t>
            </a:r>
            <a:endParaRPr/>
          </a:p>
        </p:txBody>
      </p:sp>
      <p:sp>
        <p:nvSpPr>
          <p:cNvPr id="336" name="Google Shape;336;p38"/>
          <p:cNvSpPr txBox="1"/>
          <p:nvPr/>
        </p:nvSpPr>
        <p:spPr>
          <a:xfrm>
            <a:off x="854825" y="1738800"/>
            <a:ext cx="7482900" cy="377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solidFill>
                  <a:schemeClr val="dk1"/>
                </a:solidFill>
              </a:rPr>
              <a:t>Models consumer valuations as </a:t>
            </a:r>
            <a:r>
              <a:rPr lang="en-US" sz="1100" b="1">
                <a:solidFill>
                  <a:schemeClr val="dk1"/>
                </a:solidFill>
              </a:rPr>
              <a:t>logit-normal distribution</a:t>
            </a:r>
            <a:r>
              <a:rPr lang="en-US" sz="1100">
                <a:solidFill>
                  <a:schemeClr val="dk1"/>
                </a:solidFill>
              </a:rPr>
              <a:t>.</a:t>
            </a:r>
            <a:br>
              <a:rPr lang="en-US" sz="1100">
                <a:solidFill>
                  <a:schemeClr val="dk1"/>
                </a:solidFill>
              </a:rPr>
            </a:br>
            <a:endParaRPr sz="1100">
              <a:solidFill>
                <a:schemeClr val="dk1"/>
              </a:solidFill>
            </a:endParaRPr>
          </a:p>
          <a:p>
            <a:pPr marL="0" lvl="0" indent="0" algn="l" rtl="0">
              <a:spcBef>
                <a:spcPts val="0"/>
              </a:spcBef>
              <a:spcAft>
                <a:spcPts val="0"/>
              </a:spcAft>
              <a:buNone/>
            </a:pPr>
            <a:r>
              <a:rPr lang="en-US" sz="1100">
                <a:solidFill>
                  <a:schemeClr val="dk1"/>
                </a:solidFill>
              </a:rPr>
              <a:t>Supports </a:t>
            </a:r>
            <a:r>
              <a:rPr lang="en-US" sz="1100" b="1">
                <a:solidFill>
                  <a:schemeClr val="dk1"/>
                </a:solidFill>
              </a:rPr>
              <a:t>multiple correlated products</a:t>
            </a:r>
            <a:r>
              <a:rPr lang="en-US" sz="1100">
                <a:solidFill>
                  <a:schemeClr val="dk1"/>
                </a:solidFill>
              </a:rPr>
              <a:t>.</a:t>
            </a:r>
            <a:br>
              <a:rPr lang="en-US" sz="1100">
                <a:solidFill>
                  <a:schemeClr val="dk1"/>
                </a:solidFill>
              </a:rPr>
            </a:br>
            <a:endParaRPr sz="1100">
              <a:solidFill>
                <a:schemeClr val="dk1"/>
              </a:solidFill>
            </a:endParaRPr>
          </a:p>
          <a:p>
            <a:pPr marL="0" lvl="0" indent="0" algn="l" rtl="0">
              <a:spcBef>
                <a:spcPts val="0"/>
              </a:spcBef>
              <a:spcAft>
                <a:spcPts val="0"/>
              </a:spcAft>
              <a:buNone/>
            </a:pPr>
            <a:r>
              <a:rPr lang="en-US" sz="1100">
                <a:solidFill>
                  <a:schemeClr val="dk1"/>
                </a:solidFill>
              </a:rPr>
              <a:t>Key features:</a:t>
            </a:r>
            <a:br>
              <a:rPr lang="en-US" sz="1100">
                <a:solidFill>
                  <a:schemeClr val="dk1"/>
                </a:solidFill>
              </a:rPr>
            </a:br>
            <a:endParaRPr sz="1100">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100">
                <a:solidFill>
                  <a:schemeClr val="dk1"/>
                </a:solidFill>
              </a:rPr>
              <a:t>Randomized valuations per round.</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a:solidFill>
                  <a:schemeClr val="dk1"/>
                </a:solidFill>
              </a:rPr>
              <a:t>Valuations drift slowly over time (</a:t>
            </a:r>
            <a:r>
              <a:rPr lang="en-US" sz="1100">
                <a:solidFill>
                  <a:srgbClr val="188038"/>
                </a:solidFill>
                <a:latin typeface="Roboto Mono"/>
                <a:ea typeface="Roboto Mono"/>
                <a:cs typeface="Roboto Mono"/>
                <a:sym typeface="Roboto Mono"/>
              </a:rPr>
              <a:t>update_means</a:t>
            </a:r>
            <a:r>
              <a:rPr lang="en-US" sz="1100">
                <a:solidFill>
                  <a:schemeClr val="dk1"/>
                </a:solidFill>
              </a:rPr>
              <a:t>).</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a:solidFill>
                  <a:schemeClr val="dk1"/>
                </a:solidFill>
              </a:rPr>
              <a:t>Consumer buys if valuation ≥ price.</a:t>
            </a:r>
            <a:br>
              <a:rPr lang="en-US" sz="1100">
                <a:solidFill>
                  <a:schemeClr val="dk1"/>
                </a:solidFill>
              </a:rPr>
            </a:br>
            <a:endParaRPr sz="1100">
              <a:solidFill>
                <a:schemeClr val="dk1"/>
              </a:solidFill>
            </a:endParaRPr>
          </a:p>
          <a:p>
            <a:pPr marL="0" lvl="0" indent="0" algn="l" rtl="0">
              <a:lnSpc>
                <a:spcPct val="115000"/>
              </a:lnSpc>
              <a:spcBef>
                <a:spcPts val="1200"/>
              </a:spcBef>
              <a:spcAft>
                <a:spcPts val="0"/>
              </a:spcAft>
              <a:buNone/>
            </a:pPr>
            <a:r>
              <a:rPr lang="en-US" sz="1100">
                <a:solidFill>
                  <a:schemeClr val="dk1"/>
                </a:solidFill>
              </a:rPr>
              <a:t>Provides:</a:t>
            </a:r>
            <a:br>
              <a:rPr lang="en-US" sz="1100">
                <a:solidFill>
                  <a:schemeClr val="dk1"/>
                </a:solidFill>
              </a:rPr>
            </a:br>
            <a:endParaRPr sz="1100">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100">
                <a:solidFill>
                  <a:srgbClr val="188038"/>
                </a:solidFill>
                <a:latin typeface="Roboto Mono"/>
                <a:ea typeface="Roboto Mono"/>
                <a:cs typeface="Roboto Mono"/>
                <a:sym typeface="Roboto Mono"/>
              </a:rPr>
              <a:t>round()</a:t>
            </a:r>
            <a:r>
              <a:rPr lang="en-US" sz="1100">
                <a:solidFill>
                  <a:schemeClr val="dk1"/>
                </a:solidFill>
              </a:rPr>
              <a:t> → simulate purchases + revenue.</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compute_Q()</a:t>
            </a:r>
            <a:r>
              <a:rPr lang="en-US" sz="1100">
                <a:solidFill>
                  <a:schemeClr val="dk1"/>
                </a:solidFill>
              </a:rPr>
              <a:t> → probability demand curve per price.</a:t>
            </a:r>
            <a:endParaRPr sz="1100">
              <a:solidFill>
                <a:schemeClr val="dk1"/>
              </a:solidFill>
            </a:endParaRPr>
          </a:p>
        </p:txBody>
      </p:sp>
      <p:pic>
        <p:nvPicPr>
          <p:cNvPr id="337" name="Google Shape;337;p38"/>
          <p:cNvPicPr preferRelativeResize="0"/>
          <p:nvPr/>
        </p:nvPicPr>
        <p:blipFill>
          <a:blip r:embed="rId3">
            <a:alphaModFix/>
          </a:blip>
          <a:stretch>
            <a:fillRect/>
          </a:stretch>
        </p:blipFill>
        <p:spPr>
          <a:xfrm>
            <a:off x="5524549" y="1262475"/>
            <a:ext cx="5800850" cy="2269150"/>
          </a:xfrm>
          <a:prstGeom prst="rect">
            <a:avLst/>
          </a:prstGeom>
          <a:noFill/>
          <a:ln>
            <a:noFill/>
          </a:ln>
        </p:spPr>
      </p:pic>
      <p:pic>
        <p:nvPicPr>
          <p:cNvPr id="338" name="Google Shape;338;p38"/>
          <p:cNvPicPr preferRelativeResize="0"/>
          <p:nvPr/>
        </p:nvPicPr>
        <p:blipFill>
          <a:blip r:embed="rId4">
            <a:alphaModFix/>
          </a:blip>
          <a:stretch>
            <a:fillRect/>
          </a:stretch>
        </p:blipFill>
        <p:spPr>
          <a:xfrm>
            <a:off x="5529050" y="3651625"/>
            <a:ext cx="5800850" cy="227266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9"/>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37</a:t>
            </a:fld>
            <a:r>
              <a:rPr lang="en-US"/>
              <a:t>/XX</a:t>
            </a:r>
            <a:endParaRPr sz="1200" b="0">
              <a:solidFill>
                <a:srgbClr val="888888"/>
              </a:solidFill>
            </a:endParaRPr>
          </a:p>
        </p:txBody>
      </p:sp>
      <p:sp>
        <p:nvSpPr>
          <p:cNvPr id="345" name="Google Shape;345;p39"/>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Agent: Discounted EXP3.P</a:t>
            </a:r>
            <a:endParaRPr/>
          </a:p>
        </p:txBody>
      </p:sp>
      <p:sp>
        <p:nvSpPr>
          <p:cNvPr id="346" name="Google Shape;346;p39"/>
          <p:cNvSpPr txBox="1"/>
          <p:nvPr/>
        </p:nvSpPr>
        <p:spPr>
          <a:xfrm>
            <a:off x="601450" y="1327950"/>
            <a:ext cx="8706900" cy="420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solidFill>
                  <a:schemeClr val="dk1"/>
                </a:solidFill>
              </a:rPr>
              <a:t>An </a:t>
            </a:r>
            <a:r>
              <a:rPr lang="en-US" b="1" dirty="0">
                <a:solidFill>
                  <a:schemeClr val="dk1"/>
                </a:solidFill>
              </a:rPr>
              <a:t>adversarial bandit algorithm</a:t>
            </a:r>
            <a:r>
              <a:rPr lang="en-US" dirty="0">
                <a:solidFill>
                  <a:schemeClr val="dk1"/>
                </a:solidFill>
              </a:rPr>
              <a:t> adapted for non-stationary environments.</a:t>
            </a:r>
            <a:br>
              <a:rPr lang="en-US" dirty="0">
                <a:solidFill>
                  <a:schemeClr val="dk1"/>
                </a:solidFill>
              </a:rPr>
            </a:br>
            <a:endParaRPr dirty="0">
              <a:solidFill>
                <a:schemeClr val="dk1"/>
              </a:solidFill>
            </a:endParaRPr>
          </a:p>
          <a:p>
            <a:pPr marL="0" lvl="0" indent="0" algn="l" rtl="0">
              <a:spcBef>
                <a:spcPts val="0"/>
              </a:spcBef>
              <a:spcAft>
                <a:spcPts val="0"/>
              </a:spcAft>
              <a:buNone/>
            </a:pPr>
            <a:r>
              <a:rPr lang="en-US" dirty="0">
                <a:solidFill>
                  <a:schemeClr val="dk1"/>
                </a:solidFill>
              </a:rPr>
              <a:t>Core mechanics:</a:t>
            </a:r>
            <a:br>
              <a:rPr lang="en-US" dirty="0">
                <a:solidFill>
                  <a:schemeClr val="dk1"/>
                </a:solidFill>
              </a:rPr>
            </a:br>
            <a:endParaRPr dirty="0">
              <a:solidFill>
                <a:schemeClr val="dk1"/>
              </a:solidFill>
            </a:endParaRPr>
          </a:p>
          <a:p>
            <a:pPr marL="457200" lvl="0" indent="-317500" algn="l" rtl="0">
              <a:lnSpc>
                <a:spcPct val="115000"/>
              </a:lnSpc>
              <a:spcBef>
                <a:spcPts val="1200"/>
              </a:spcBef>
              <a:spcAft>
                <a:spcPts val="0"/>
              </a:spcAft>
              <a:buClr>
                <a:schemeClr val="dk1"/>
              </a:buClr>
              <a:buSzPts val="1400"/>
              <a:buChar char="●"/>
            </a:pPr>
            <a:r>
              <a:rPr lang="en-US" dirty="0">
                <a:solidFill>
                  <a:schemeClr val="dk1"/>
                </a:solidFill>
              </a:rPr>
              <a:t>Maintains exponential weights over arms (prices).</a:t>
            </a:r>
            <a:br>
              <a:rPr lang="en-US" dirty="0">
                <a:solidFill>
                  <a:schemeClr val="dk1"/>
                </a:solidFill>
              </a:rPr>
            </a:br>
            <a:endParaRPr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US" dirty="0">
                <a:solidFill>
                  <a:schemeClr val="dk1"/>
                </a:solidFill>
              </a:rPr>
              <a:t>Uses </a:t>
            </a:r>
            <a:r>
              <a:rPr lang="en-US" b="1" dirty="0">
                <a:solidFill>
                  <a:schemeClr val="dk1"/>
                </a:solidFill>
              </a:rPr>
              <a:t>bias correction</a:t>
            </a:r>
            <a:r>
              <a:rPr lang="en-US" dirty="0">
                <a:solidFill>
                  <a:schemeClr val="dk1"/>
                </a:solidFill>
              </a:rPr>
              <a:t> for regret guarantees.</a:t>
            </a:r>
            <a:br>
              <a:rPr lang="en-US" dirty="0">
                <a:solidFill>
                  <a:schemeClr val="dk1"/>
                </a:solidFill>
              </a:rPr>
            </a:br>
            <a:endParaRPr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US" dirty="0">
                <a:solidFill>
                  <a:schemeClr val="dk1"/>
                </a:solidFill>
              </a:rPr>
              <a:t>Adds </a:t>
            </a:r>
            <a:r>
              <a:rPr lang="en-US" b="1" dirty="0">
                <a:solidFill>
                  <a:schemeClr val="dk1"/>
                </a:solidFill>
              </a:rPr>
              <a:t>discounting</a:t>
            </a:r>
            <a:r>
              <a:rPr lang="en-US" dirty="0">
                <a:solidFill>
                  <a:schemeClr val="dk1"/>
                </a:solidFill>
              </a:rPr>
              <a:t> → adapts to changing environments.</a:t>
            </a:r>
            <a:br>
              <a:rPr lang="en-US" dirty="0">
                <a:solidFill>
                  <a:schemeClr val="dk1"/>
                </a:solidFill>
              </a:rPr>
            </a:br>
            <a:endParaRPr dirty="0">
              <a:solidFill>
                <a:schemeClr val="dk1"/>
              </a:solidFill>
            </a:endParaRPr>
          </a:p>
          <a:p>
            <a:pPr marL="0" lvl="0" indent="0" algn="l" rtl="0">
              <a:lnSpc>
                <a:spcPct val="115000"/>
              </a:lnSpc>
              <a:spcBef>
                <a:spcPts val="1200"/>
              </a:spcBef>
              <a:spcAft>
                <a:spcPts val="0"/>
              </a:spcAft>
              <a:buNone/>
            </a:pPr>
            <a:r>
              <a:rPr lang="en-US" dirty="0">
                <a:solidFill>
                  <a:schemeClr val="dk1"/>
                </a:solidFill>
              </a:rPr>
              <a:t>Outputs:</a:t>
            </a:r>
            <a:br>
              <a:rPr lang="en-US" dirty="0">
                <a:solidFill>
                  <a:schemeClr val="dk1"/>
                </a:solidFill>
              </a:rPr>
            </a:br>
            <a:endParaRPr dirty="0">
              <a:solidFill>
                <a:schemeClr val="dk1"/>
              </a:solidFill>
            </a:endParaRPr>
          </a:p>
          <a:p>
            <a:pPr marL="457200" lvl="0" indent="-317500" algn="l" rtl="0">
              <a:lnSpc>
                <a:spcPct val="115000"/>
              </a:lnSpc>
              <a:spcBef>
                <a:spcPts val="1200"/>
              </a:spcBef>
              <a:spcAft>
                <a:spcPts val="0"/>
              </a:spcAft>
              <a:buClr>
                <a:schemeClr val="dk1"/>
              </a:buClr>
              <a:buSzPts val="1400"/>
              <a:buChar char="●"/>
            </a:pPr>
            <a:r>
              <a:rPr lang="en-US" dirty="0">
                <a:solidFill>
                  <a:schemeClr val="dk1"/>
                </a:solidFill>
              </a:rPr>
              <a:t>Chosen </a:t>
            </a:r>
            <a:r>
              <a:rPr lang="en-US" b="1" dirty="0">
                <a:solidFill>
                  <a:schemeClr val="dk1"/>
                </a:solidFill>
              </a:rPr>
              <a:t>arm</a:t>
            </a:r>
            <a:r>
              <a:rPr lang="en-US" dirty="0">
                <a:solidFill>
                  <a:schemeClr val="dk1"/>
                </a:solidFill>
              </a:rPr>
              <a:t> (price).</a:t>
            </a:r>
            <a:br>
              <a:rPr lang="en-US" dirty="0">
                <a:solidFill>
                  <a:schemeClr val="dk1"/>
                </a:solidFill>
              </a:rPr>
            </a:br>
            <a:endParaRPr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US" dirty="0">
                <a:solidFill>
                  <a:schemeClr val="dk1"/>
                </a:solidFill>
              </a:rPr>
              <a:t>Updated </a:t>
            </a:r>
            <a:r>
              <a:rPr lang="en-US" b="1" dirty="0">
                <a:solidFill>
                  <a:schemeClr val="dk1"/>
                </a:solidFill>
              </a:rPr>
              <a:t>probabilities</a:t>
            </a:r>
            <a:r>
              <a:rPr lang="en-US" dirty="0">
                <a:solidFill>
                  <a:schemeClr val="dk1"/>
                </a:solidFill>
              </a:rPr>
              <a:t> over arms.</a:t>
            </a:r>
            <a:endParaRPr dirty="0">
              <a:solidFill>
                <a:schemeClr val="dk1"/>
              </a:solidFill>
            </a:endParaRPr>
          </a:p>
        </p:txBody>
      </p:sp>
      <p:pic>
        <p:nvPicPr>
          <p:cNvPr id="347" name="Google Shape;347;p39"/>
          <p:cNvPicPr preferRelativeResize="0"/>
          <p:nvPr/>
        </p:nvPicPr>
        <p:blipFill>
          <a:blip r:embed="rId3">
            <a:alphaModFix/>
          </a:blip>
          <a:stretch>
            <a:fillRect/>
          </a:stretch>
        </p:blipFill>
        <p:spPr>
          <a:xfrm>
            <a:off x="7076750" y="1352325"/>
            <a:ext cx="3815000" cy="3094200"/>
          </a:xfrm>
          <a:prstGeom prst="rect">
            <a:avLst/>
          </a:prstGeom>
          <a:noFill/>
          <a:ln>
            <a:noFill/>
          </a:ln>
        </p:spPr>
      </p:pic>
      <p:sp>
        <p:nvSpPr>
          <p:cNvPr id="348" name="Google Shape;348;p39"/>
          <p:cNvSpPr txBox="1"/>
          <p:nvPr/>
        </p:nvSpPr>
        <p:spPr>
          <a:xfrm>
            <a:off x="7217975" y="4855075"/>
            <a:ext cx="3996600" cy="51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a:t>Weights are multiplied by a discount factor</a:t>
            </a:r>
            <a:endParaRPr sz="12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0"/>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38</a:t>
            </a:fld>
            <a:r>
              <a:rPr lang="en-US"/>
              <a:t>/XX</a:t>
            </a:r>
            <a:endParaRPr sz="1200" b="0">
              <a:solidFill>
                <a:srgbClr val="888888"/>
              </a:solidFill>
            </a:endParaRPr>
          </a:p>
        </p:txBody>
      </p:sp>
      <p:sp>
        <p:nvSpPr>
          <p:cNvPr id="355" name="Google Shape;355;p40"/>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Agent: Primal-Dual Pricing</a:t>
            </a:r>
            <a:endParaRPr/>
          </a:p>
        </p:txBody>
      </p:sp>
      <p:sp>
        <p:nvSpPr>
          <p:cNvPr id="356" name="Google Shape;356;p40"/>
          <p:cNvSpPr txBox="1"/>
          <p:nvPr/>
        </p:nvSpPr>
        <p:spPr>
          <a:xfrm>
            <a:off x="423525" y="1216600"/>
            <a:ext cx="8201700" cy="463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dk1"/>
                </a:solidFill>
              </a:rPr>
              <a:t>Wraps multiple EXP3.P agents (one per product).</a:t>
            </a:r>
            <a:br>
              <a:rPr lang="en-US">
                <a:solidFill>
                  <a:schemeClr val="dk1"/>
                </a:solidFill>
              </a:rPr>
            </a:br>
            <a:endParaRPr>
              <a:solidFill>
                <a:schemeClr val="dk1"/>
              </a:solidFill>
            </a:endParaRPr>
          </a:p>
          <a:p>
            <a:pPr marL="0" lvl="0" indent="0" algn="l" rtl="0">
              <a:spcBef>
                <a:spcPts val="0"/>
              </a:spcBef>
              <a:spcAft>
                <a:spcPts val="0"/>
              </a:spcAft>
              <a:buNone/>
            </a:pPr>
            <a:r>
              <a:rPr lang="en-US">
                <a:solidFill>
                  <a:schemeClr val="dk1"/>
                </a:solidFill>
              </a:rPr>
              <a:t>Uses </a:t>
            </a:r>
            <a:r>
              <a:rPr lang="en-US" b="1">
                <a:solidFill>
                  <a:schemeClr val="dk1"/>
                </a:solidFill>
              </a:rPr>
              <a:t>dual variable λ</a:t>
            </a:r>
            <a:r>
              <a:rPr lang="en-US">
                <a:solidFill>
                  <a:schemeClr val="dk1"/>
                </a:solidFill>
              </a:rPr>
              <a:t> to enforce budget constraints.</a:t>
            </a:r>
            <a:br>
              <a:rPr lang="en-US">
                <a:solidFill>
                  <a:schemeClr val="dk1"/>
                </a:solidFill>
              </a:rPr>
            </a:br>
            <a:endParaRPr>
              <a:solidFill>
                <a:schemeClr val="dk1"/>
              </a:solidFill>
            </a:endParaRPr>
          </a:p>
          <a:p>
            <a:pPr marL="0" lvl="0" indent="0" algn="l" rtl="0">
              <a:spcBef>
                <a:spcPts val="0"/>
              </a:spcBef>
              <a:spcAft>
                <a:spcPts val="0"/>
              </a:spcAft>
              <a:buNone/>
            </a:pPr>
            <a:r>
              <a:rPr lang="en-US">
                <a:solidFill>
                  <a:schemeClr val="dk1"/>
                </a:solidFill>
              </a:rPr>
              <a:t>Decision process:</a:t>
            </a:r>
            <a:br>
              <a:rPr lang="en-US">
                <a:solidFill>
                  <a:schemeClr val="dk1"/>
                </a:solidFill>
              </a:rPr>
            </a:br>
            <a:endParaRPr>
              <a:solidFill>
                <a:schemeClr val="dk1"/>
              </a:solidFill>
            </a:endParaRPr>
          </a:p>
          <a:p>
            <a:pPr marL="457200" lvl="0" indent="-317500" algn="l" rtl="0">
              <a:lnSpc>
                <a:spcPct val="115000"/>
              </a:lnSpc>
              <a:spcBef>
                <a:spcPts val="1200"/>
              </a:spcBef>
              <a:spcAft>
                <a:spcPts val="0"/>
              </a:spcAft>
              <a:buClr>
                <a:schemeClr val="dk1"/>
              </a:buClr>
              <a:buSzPts val="1400"/>
              <a:buAutoNum type="arabicPeriod"/>
            </a:pPr>
            <a:r>
              <a:rPr lang="en-US">
                <a:solidFill>
                  <a:schemeClr val="dk1"/>
                </a:solidFill>
              </a:rPr>
              <a:t>Each product chooses price via its EXP3.P agent.</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AutoNum type="arabicPeriod"/>
            </a:pPr>
            <a:r>
              <a:rPr lang="en-US">
                <a:solidFill>
                  <a:schemeClr val="dk1"/>
                </a:solidFill>
              </a:rPr>
              <a:t>Agent updates weights based on </a:t>
            </a:r>
            <a:r>
              <a:rPr lang="en-US" b="1">
                <a:solidFill>
                  <a:schemeClr val="dk1"/>
                </a:solidFill>
              </a:rPr>
              <a:t>Lagrangian reward</a:t>
            </a:r>
            <a:r>
              <a:rPr lang="en-US">
                <a:solidFill>
                  <a:schemeClr val="dk1"/>
                </a:solidFill>
              </a:rPr>
              <a:t> (revenue – λ × constraint).</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AutoNum type="arabicPeriod"/>
            </a:pPr>
            <a:r>
              <a:rPr lang="en-US">
                <a:solidFill>
                  <a:schemeClr val="dk1"/>
                </a:solidFill>
              </a:rPr>
              <a:t>Updates λ to balance </a:t>
            </a:r>
            <a:r>
              <a:rPr lang="en-US" b="1">
                <a:solidFill>
                  <a:schemeClr val="dk1"/>
                </a:solidFill>
              </a:rPr>
              <a:t>budget vs. revenue</a:t>
            </a:r>
            <a:r>
              <a:rPr lang="en-US">
                <a:solidFill>
                  <a:schemeClr val="dk1"/>
                </a:solidFill>
              </a:rPr>
              <a:t>.</a:t>
            </a:r>
            <a:br>
              <a:rPr lang="en-US">
                <a:solidFill>
                  <a:schemeClr val="dk1"/>
                </a:solidFill>
              </a:rPr>
            </a:br>
            <a:endParaRPr>
              <a:solidFill>
                <a:schemeClr val="dk1"/>
              </a:solidFill>
            </a:endParaRPr>
          </a:p>
          <a:p>
            <a:pPr marL="0" lvl="0" indent="0" algn="l" rtl="0">
              <a:lnSpc>
                <a:spcPct val="115000"/>
              </a:lnSpc>
              <a:spcBef>
                <a:spcPts val="1200"/>
              </a:spcBef>
              <a:spcAft>
                <a:spcPts val="0"/>
              </a:spcAft>
              <a:buNone/>
            </a:pPr>
            <a:r>
              <a:rPr lang="en-US">
                <a:solidFill>
                  <a:schemeClr val="dk1"/>
                </a:solidFill>
              </a:rPr>
              <a:t>Provides:</a:t>
            </a:r>
            <a:br>
              <a:rPr lang="en-US">
                <a:solidFill>
                  <a:schemeClr val="dk1"/>
                </a:solidFill>
              </a:rPr>
            </a:br>
            <a:endParaRPr>
              <a:solidFill>
                <a:schemeClr val="dk1"/>
              </a:solidFill>
            </a:endParaRPr>
          </a:p>
          <a:p>
            <a:pPr marL="457200" lvl="0" indent="-317500" algn="l" rtl="0">
              <a:lnSpc>
                <a:spcPct val="115000"/>
              </a:lnSpc>
              <a:spcBef>
                <a:spcPts val="1200"/>
              </a:spcBef>
              <a:spcAft>
                <a:spcPts val="0"/>
              </a:spcAft>
              <a:buClr>
                <a:schemeClr val="dk1"/>
              </a:buClr>
              <a:buSzPts val="1400"/>
              <a:buChar char="●"/>
            </a:pPr>
            <a:r>
              <a:rPr lang="en-US">
                <a:solidFill>
                  <a:schemeClr val="dk1"/>
                </a:solidFill>
              </a:rPr>
              <a:t>Near-optimal pricing under global constraints.</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US">
                <a:solidFill>
                  <a:schemeClr val="dk1"/>
                </a:solidFill>
              </a:rPr>
              <a:t>History of price distributions, λ evolution.</a:t>
            </a:r>
            <a:endParaRPr>
              <a:solidFill>
                <a:schemeClr val="dk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1"/>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r>
              <a:rPr lang="en-US"/>
              <a:t>/XX</a:t>
            </a:r>
            <a:endParaRPr sz="1200" b="0">
              <a:solidFill>
                <a:srgbClr val="888888"/>
              </a:solidFill>
            </a:endParaRPr>
          </a:p>
        </p:txBody>
      </p:sp>
      <p:sp>
        <p:nvSpPr>
          <p:cNvPr id="363" name="Google Shape;363;p41"/>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Baselines for Evaluation</a:t>
            </a:r>
            <a:endParaRPr/>
          </a:p>
        </p:txBody>
      </p:sp>
      <p:sp>
        <p:nvSpPr>
          <p:cNvPr id="364" name="Google Shape;364;p41"/>
          <p:cNvSpPr txBox="1"/>
          <p:nvPr/>
        </p:nvSpPr>
        <p:spPr>
          <a:xfrm>
            <a:off x="990825" y="1971925"/>
            <a:ext cx="7599600" cy="330702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b="1" dirty="0">
                <a:solidFill>
                  <a:schemeClr val="dk1"/>
                </a:solidFill>
              </a:rPr>
              <a:t>Clairvoyant LP</a:t>
            </a:r>
            <a:r>
              <a:rPr lang="en-US" dirty="0">
                <a:solidFill>
                  <a:schemeClr val="dk1"/>
                </a:solidFill>
              </a:rPr>
              <a:t>:</a:t>
            </a:r>
            <a:br>
              <a:rPr lang="en-US" dirty="0">
                <a:solidFill>
                  <a:schemeClr val="dk1"/>
                </a:solidFill>
              </a:rPr>
            </a:br>
            <a:endParaRPr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dirty="0">
                <a:solidFill>
                  <a:schemeClr val="dk1"/>
                </a:solidFill>
              </a:rPr>
              <a:t>Solves linear program with full knowledge of demand.</a:t>
            </a:r>
            <a:br>
              <a:rPr lang="en-US" dirty="0">
                <a:solidFill>
                  <a:schemeClr val="dk1"/>
                </a:solidFill>
              </a:rPr>
            </a:b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en-US" dirty="0">
                <a:solidFill>
                  <a:schemeClr val="dk1"/>
                </a:solidFill>
              </a:rPr>
              <a:t>Used as benchmark upper bound.</a:t>
            </a:r>
            <a:br>
              <a:rPr lang="en-US" dirty="0">
                <a:solidFill>
                  <a:schemeClr val="dk1"/>
                </a:solidFill>
              </a:rPr>
            </a:br>
            <a:endParaRPr dirty="0">
              <a:solidFill>
                <a:schemeClr val="dk1"/>
              </a:solidFill>
            </a:endParaRPr>
          </a:p>
          <a:p>
            <a:pPr marL="0" lvl="0" indent="0" algn="l" rtl="0">
              <a:lnSpc>
                <a:spcPct val="115000"/>
              </a:lnSpc>
              <a:spcBef>
                <a:spcPts val="1200"/>
              </a:spcBef>
              <a:spcAft>
                <a:spcPts val="0"/>
              </a:spcAft>
              <a:buNone/>
            </a:pPr>
            <a:r>
              <a:rPr lang="en-US" b="1" dirty="0">
                <a:solidFill>
                  <a:schemeClr val="dk1"/>
                </a:solidFill>
              </a:rPr>
              <a:t>Best fixed hindsight distribution</a:t>
            </a:r>
            <a:r>
              <a:rPr lang="en-US" dirty="0">
                <a:solidFill>
                  <a:schemeClr val="dk1"/>
                </a:solidFill>
              </a:rPr>
              <a:t>:</a:t>
            </a:r>
            <a:br>
              <a:rPr lang="en-US" dirty="0">
                <a:solidFill>
                  <a:schemeClr val="dk1"/>
                </a:solidFill>
              </a:rPr>
            </a:br>
            <a:endParaRPr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dirty="0">
                <a:solidFill>
                  <a:schemeClr val="dk1"/>
                </a:solidFill>
              </a:rPr>
              <a:t>Computes optimal fixed pricing strategy for entire horizon.</a:t>
            </a:r>
            <a:br>
              <a:rPr lang="en-US" dirty="0">
                <a:solidFill>
                  <a:schemeClr val="dk1"/>
                </a:solidFill>
              </a:rPr>
            </a:b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en-US" dirty="0">
                <a:solidFill>
                  <a:schemeClr val="dk1"/>
                </a:solidFill>
              </a:rPr>
              <a:t>Provides another regret baseline.</a:t>
            </a:r>
            <a:endParaRPr dirty="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7"/>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r>
              <a:rPr lang="en-US"/>
              <a:t>/XX</a:t>
            </a:r>
            <a:endParaRPr/>
          </a:p>
        </p:txBody>
      </p:sp>
      <p:sp>
        <p:nvSpPr>
          <p:cNvPr id="58" name="Google Shape;58;p7"/>
          <p:cNvSpPr txBox="1">
            <a:spLocks noGrp="1"/>
          </p:cNvSpPr>
          <p:nvPr>
            <p:ph type="title"/>
          </p:nvPr>
        </p:nvSpPr>
        <p:spPr>
          <a:xfrm>
            <a:off x="105355" y="90617"/>
            <a:ext cx="6971271" cy="5436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Environment</a:t>
            </a:r>
            <a:endParaRPr/>
          </a:p>
        </p:txBody>
      </p:sp>
      <mc:AlternateContent xmlns:mc="http://schemas.openxmlformats.org/markup-compatibility/2006" xmlns:a14="http://schemas.microsoft.com/office/drawing/2010/main">
        <mc:Choice Requires="a14">
          <p:sp>
            <p:nvSpPr>
              <p:cNvPr id="59" name="Google Shape;59;p7"/>
              <p:cNvSpPr txBox="1"/>
              <p:nvPr/>
            </p:nvSpPr>
            <p:spPr>
              <a:xfrm>
                <a:off x="883975" y="1661075"/>
                <a:ext cx="10018200" cy="402491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800" dirty="0">
                    <a:solidFill>
                      <a:schemeClr val="dk1"/>
                    </a:solidFill>
                  </a:rPr>
                  <a:t>•We simulate </a:t>
                </a:r>
                <a:r>
                  <a:rPr lang="en-US" sz="1800" b="1" dirty="0">
                    <a:solidFill>
                      <a:schemeClr val="dk1"/>
                    </a:solidFill>
                  </a:rPr>
                  <a:t>a seller offering a single product</a:t>
                </a:r>
                <a:r>
                  <a:rPr lang="en-US" sz="1800" dirty="0">
                    <a:solidFill>
                      <a:schemeClr val="dk1"/>
                    </a:solidFill>
                  </a:rPr>
                  <a:t>.</a:t>
                </a:r>
              </a:p>
              <a:p>
                <a:pPr marL="0" lvl="0" indent="0" algn="l" rtl="0">
                  <a:lnSpc>
                    <a:spcPct val="115000"/>
                  </a:lnSpc>
                  <a:spcBef>
                    <a:spcPts val="0"/>
                  </a:spcBef>
                  <a:spcAft>
                    <a:spcPts val="0"/>
                  </a:spcAft>
                  <a:buNone/>
                </a:pPr>
                <a:endParaRPr lang="en-US" sz="1800" dirty="0">
                  <a:solidFill>
                    <a:schemeClr val="dk1"/>
                  </a:solidFill>
                </a:endParaRPr>
              </a:p>
              <a:p>
                <a:pPr marL="0" lvl="0" indent="0" algn="l" rtl="0">
                  <a:lnSpc>
                    <a:spcPct val="115000"/>
                  </a:lnSpc>
                  <a:spcBef>
                    <a:spcPts val="0"/>
                  </a:spcBef>
                  <a:spcAft>
                    <a:spcPts val="0"/>
                  </a:spcAft>
                  <a:buNone/>
                </a:pPr>
                <a:r>
                  <a:rPr lang="en-US" sz="1800" dirty="0">
                    <a:solidFill>
                      <a:schemeClr val="dk1"/>
                    </a:solidFill>
                  </a:rPr>
                  <a:t>•Customers’ </a:t>
                </a:r>
                <a:r>
                  <a:rPr lang="en-US" sz="1800" b="1" dirty="0">
                    <a:solidFill>
                      <a:schemeClr val="dk1"/>
                    </a:solidFill>
                  </a:rPr>
                  <a:t>valuations</a:t>
                </a:r>
                <a:r>
                  <a:rPr lang="en-US" sz="1800" dirty="0">
                    <a:solidFill>
                      <a:schemeClr val="dk1"/>
                    </a:solidFill>
                  </a:rPr>
                  <a:t> are random and drawn from distributions bounded in [0,1]:</a:t>
                </a:r>
              </a:p>
              <a:p>
                <a:pPr marL="469900" lvl="0" indent="0" algn="l" rtl="0">
                  <a:lnSpc>
                    <a:spcPct val="115000"/>
                  </a:lnSpc>
                  <a:spcBef>
                    <a:spcPts val="0"/>
                  </a:spcBef>
                  <a:spcAft>
                    <a:spcPts val="0"/>
                  </a:spcAft>
                  <a:buNone/>
                </a:pPr>
                <a:r>
                  <a:rPr lang="en-US" sz="1800" dirty="0">
                    <a:solidFill>
                      <a:schemeClr val="dk1"/>
                    </a:solidFill>
                  </a:rPr>
                  <a:t>•Truncated Normal</a:t>
                </a:r>
              </a:p>
              <a:p>
                <a:pPr marL="469900" lvl="0" indent="0" algn="l" rtl="0">
                  <a:lnSpc>
                    <a:spcPct val="115000"/>
                  </a:lnSpc>
                  <a:spcBef>
                    <a:spcPts val="0"/>
                  </a:spcBef>
                  <a:spcAft>
                    <a:spcPts val="0"/>
                  </a:spcAft>
                  <a:buNone/>
                </a:pPr>
                <a:r>
                  <a:rPr lang="en-US" sz="1800" dirty="0">
                    <a:solidFill>
                      <a:schemeClr val="dk1"/>
                    </a:solidFill>
                  </a:rPr>
                  <a:t>•Uniform</a:t>
                </a:r>
              </a:p>
              <a:p>
                <a:pPr marL="469900" lvl="0" indent="0" algn="l" rtl="0">
                  <a:lnSpc>
                    <a:spcPct val="115000"/>
                  </a:lnSpc>
                  <a:spcBef>
                    <a:spcPts val="0"/>
                  </a:spcBef>
                  <a:spcAft>
                    <a:spcPts val="0"/>
                  </a:spcAft>
                  <a:buNone/>
                </a:pPr>
                <a:r>
                  <a:rPr lang="en-US" sz="1800" dirty="0">
                    <a:solidFill>
                      <a:schemeClr val="dk1"/>
                    </a:solidFill>
                  </a:rPr>
                  <a:t>•Beta</a:t>
                </a:r>
              </a:p>
              <a:p>
                <a:pPr marL="469900" lvl="0" indent="0" algn="l" rtl="0">
                  <a:lnSpc>
                    <a:spcPct val="115000"/>
                  </a:lnSpc>
                  <a:spcBef>
                    <a:spcPts val="0"/>
                  </a:spcBef>
                  <a:spcAft>
                    <a:spcPts val="0"/>
                  </a:spcAft>
                  <a:buNone/>
                </a:pPr>
                <a:r>
                  <a:rPr lang="en-US" sz="1800" dirty="0">
                    <a:solidFill>
                      <a:schemeClr val="dk1"/>
                    </a:solidFill>
                  </a:rPr>
                  <a:t>•Truncated Exponential</a:t>
                </a:r>
              </a:p>
              <a:p>
                <a:pPr marL="0" lvl="0" indent="0" algn="l" rtl="0">
                  <a:lnSpc>
                    <a:spcPct val="115000"/>
                  </a:lnSpc>
                  <a:spcBef>
                    <a:spcPts val="0"/>
                  </a:spcBef>
                  <a:spcAft>
                    <a:spcPts val="0"/>
                  </a:spcAft>
                  <a:buNone/>
                </a:pPr>
                <a:r>
                  <a:rPr lang="en-US" sz="1800" dirty="0">
                    <a:solidFill>
                      <a:schemeClr val="dk1"/>
                    </a:solidFill>
                  </a:rPr>
                  <a:t>•At each round:</a:t>
                </a:r>
              </a:p>
              <a:p>
                <a:pPr marL="469900" lvl="0" indent="0" algn="l" rtl="0">
                  <a:lnSpc>
                    <a:spcPct val="115000"/>
                  </a:lnSpc>
                  <a:spcBef>
                    <a:spcPts val="0"/>
                  </a:spcBef>
                  <a:spcAft>
                    <a:spcPts val="0"/>
                  </a:spcAft>
                  <a:buNone/>
                </a:pPr>
                <a:r>
                  <a:rPr lang="en-US" sz="1800" dirty="0">
                    <a:solidFill>
                      <a:schemeClr val="dk1"/>
                    </a:solidFill>
                  </a:rPr>
                  <a:t>•Seller chooses a </a:t>
                </a:r>
                <a:r>
                  <a:rPr lang="en-US" sz="1800" b="1" dirty="0">
                    <a:solidFill>
                      <a:schemeClr val="dk1"/>
                    </a:solidFill>
                  </a:rPr>
                  <a:t>price</a:t>
                </a:r>
              </a:p>
              <a:p>
                <a:pPr marL="469900" lvl="0" indent="0" algn="l" rtl="0">
                  <a:lnSpc>
                    <a:spcPct val="115000"/>
                  </a:lnSpc>
                  <a:spcBef>
                    <a:spcPts val="0"/>
                  </a:spcBef>
                  <a:spcAft>
                    <a:spcPts val="0"/>
                  </a:spcAft>
                  <a:buNone/>
                </a:pPr>
                <a:r>
                  <a:rPr lang="en-US" sz="1800" dirty="0">
                    <a:solidFill>
                      <a:schemeClr val="dk1"/>
                    </a:solidFill>
                  </a:rPr>
                  <a:t>•A customer arrives with a random valuation</a:t>
                </a:r>
              </a:p>
              <a:p>
                <a:pPr marL="469900" lvl="0" indent="0" algn="l" rtl="0">
                  <a:lnSpc>
                    <a:spcPct val="115000"/>
                  </a:lnSpc>
                  <a:spcBef>
                    <a:spcPts val="0"/>
                  </a:spcBef>
                  <a:spcAft>
                    <a:spcPts val="0"/>
                  </a:spcAft>
                  <a:buNone/>
                </a:pPr>
                <a:r>
                  <a:rPr lang="en-US" sz="1800" dirty="0">
                    <a:solidFill>
                      <a:schemeClr val="dk1"/>
                    </a:solidFill>
                  </a:rPr>
                  <a:t>•If valuation ≥ price → product sold (d=1), else not sold (d=0)</a:t>
                </a:r>
              </a:p>
              <a:p>
                <a:pPr marL="469900" lvl="0" indent="0" algn="l" rtl="0">
                  <a:lnSpc>
                    <a:spcPct val="115000"/>
                  </a:lnSpc>
                  <a:spcBef>
                    <a:spcPts val="0"/>
                  </a:spcBef>
                  <a:spcAft>
                    <a:spcPts val="0"/>
                  </a:spcAft>
                  <a:buNone/>
                </a:pPr>
                <a:r>
                  <a:rPr lang="en-US" sz="1800" dirty="0">
                    <a:solidFill>
                      <a:schemeClr val="dk1"/>
                    </a:solidFill>
                  </a:rPr>
                  <a:t>•</a:t>
                </a:r>
                <a:r>
                  <a:rPr lang="en-US" sz="1800" b="1" dirty="0">
                    <a:solidFill>
                      <a:schemeClr val="dk1"/>
                    </a:solidFill>
                  </a:rPr>
                  <a:t>Reward</a:t>
                </a:r>
                <a:r>
                  <a:rPr lang="en-US" sz="1800" dirty="0">
                    <a:solidFill>
                      <a:schemeClr val="dk1"/>
                    </a:solidFill>
                  </a:rPr>
                  <a:t>:</a:t>
                </a:r>
                <a:r>
                  <a:rPr lang="en-US" sz="1900" dirty="0">
                    <a:solidFill>
                      <a:schemeClr val="dk1"/>
                    </a:solidFill>
                  </a:rPr>
                  <a:t> </a:t>
                </a:r>
                <a14:m>
                  <m:oMath xmlns:m="http://schemas.openxmlformats.org/officeDocument/2006/math">
                    <m:sSub>
                      <m:sSubPr>
                        <m:ctrlPr>
                          <a:rPr lang="it-IT" sz="1900" b="0" i="1" smtClean="0">
                            <a:solidFill>
                              <a:schemeClr val="dk1"/>
                            </a:solidFill>
                            <a:latin typeface="Cambria Math" panose="02040503050406030204" pitchFamily="18" charset="0"/>
                          </a:rPr>
                        </m:ctrlPr>
                      </m:sSubPr>
                      <m:e>
                        <m:r>
                          <a:rPr lang="en-US" sz="1900" b="0" i="1" smtClean="0">
                            <a:solidFill>
                              <a:schemeClr val="dk1"/>
                            </a:solidFill>
                            <a:latin typeface="Cambria Math" panose="02040503050406030204" pitchFamily="18" charset="0"/>
                          </a:rPr>
                          <m:t>𝑟</m:t>
                        </m:r>
                      </m:e>
                      <m:sub>
                        <m:r>
                          <a:rPr lang="it-IT" sz="1900" b="0" i="1" smtClean="0">
                            <a:solidFill>
                              <a:schemeClr val="dk1"/>
                            </a:solidFill>
                            <a:latin typeface="Cambria Math" panose="02040503050406030204" pitchFamily="18" charset="0"/>
                          </a:rPr>
                          <m:t>𝑡</m:t>
                        </m:r>
                      </m:sub>
                    </m:sSub>
                    <m:r>
                      <a:rPr lang="it-IT" sz="1900" b="0" i="1" smtClean="0">
                        <a:solidFill>
                          <a:schemeClr val="dk1"/>
                        </a:solidFill>
                        <a:latin typeface="Cambria Math" panose="02040503050406030204" pitchFamily="18" charset="0"/>
                      </a:rPr>
                      <m:t>=</m:t>
                    </m:r>
                    <m:d>
                      <m:dPr>
                        <m:ctrlPr>
                          <a:rPr lang="it-IT" sz="1900" b="0" i="1" smtClean="0">
                            <a:solidFill>
                              <a:schemeClr val="dk1"/>
                            </a:solidFill>
                            <a:latin typeface="Cambria Math" panose="02040503050406030204" pitchFamily="18" charset="0"/>
                          </a:rPr>
                        </m:ctrlPr>
                      </m:dPr>
                      <m:e>
                        <m:sSub>
                          <m:sSubPr>
                            <m:ctrlPr>
                              <a:rPr lang="it-IT" sz="1900" b="0" i="1" smtClean="0">
                                <a:solidFill>
                                  <a:schemeClr val="dk1"/>
                                </a:solidFill>
                                <a:latin typeface="Cambria Math" panose="02040503050406030204" pitchFamily="18" charset="0"/>
                              </a:rPr>
                            </m:ctrlPr>
                          </m:sSubPr>
                          <m:e>
                            <m:r>
                              <a:rPr lang="it-IT" sz="1900" b="0" i="1" smtClean="0">
                                <a:solidFill>
                                  <a:schemeClr val="dk1"/>
                                </a:solidFill>
                                <a:latin typeface="Cambria Math" panose="02040503050406030204" pitchFamily="18" charset="0"/>
                              </a:rPr>
                              <m:t>𝑝</m:t>
                            </m:r>
                          </m:e>
                          <m:sub>
                            <m:r>
                              <a:rPr lang="it-IT" sz="1900" b="0" i="1" smtClean="0">
                                <a:solidFill>
                                  <a:schemeClr val="dk1"/>
                                </a:solidFill>
                                <a:latin typeface="Cambria Math" panose="02040503050406030204" pitchFamily="18" charset="0"/>
                              </a:rPr>
                              <m:t>𝑡</m:t>
                            </m:r>
                          </m:sub>
                        </m:sSub>
                        <m:r>
                          <a:rPr lang="it-IT" sz="1900" b="0" i="1" smtClean="0">
                            <a:solidFill>
                              <a:schemeClr val="dk1"/>
                            </a:solidFill>
                            <a:latin typeface="Cambria Math" panose="02040503050406030204" pitchFamily="18" charset="0"/>
                          </a:rPr>
                          <m:t>−</m:t>
                        </m:r>
                        <m:r>
                          <a:rPr lang="it-IT" sz="1900" b="0" i="1" smtClean="0">
                            <a:solidFill>
                              <a:schemeClr val="dk1"/>
                            </a:solidFill>
                            <a:latin typeface="Cambria Math" panose="02040503050406030204" pitchFamily="18" charset="0"/>
                          </a:rPr>
                          <m:t>𝑐𝑜𝑠𝑡</m:t>
                        </m:r>
                      </m:e>
                    </m:d>
                    <m:r>
                      <a:rPr lang="it-IT" sz="1900" b="0" i="1" smtClean="0">
                        <a:solidFill>
                          <a:schemeClr val="dk1"/>
                        </a:solidFill>
                        <a:latin typeface="Cambria Math" panose="02040503050406030204" pitchFamily="18" charset="0"/>
                        <a:ea typeface="Cambria Math" panose="02040503050406030204" pitchFamily="18" charset="0"/>
                      </a:rPr>
                      <m:t>∙</m:t>
                    </m:r>
                    <m:r>
                      <a:rPr lang="it-IT" sz="1900" b="0" i="1" smtClean="0">
                        <a:solidFill>
                          <a:schemeClr val="dk1"/>
                        </a:solidFill>
                        <a:latin typeface="Cambria Math" panose="02040503050406030204" pitchFamily="18" charset="0"/>
                        <a:ea typeface="Cambria Math" panose="02040503050406030204" pitchFamily="18" charset="0"/>
                      </a:rPr>
                      <m:t>𝑑</m:t>
                    </m:r>
                  </m:oMath>
                </a14:m>
                <a:endParaRPr lang="it-IT" sz="1900" dirty="0">
                  <a:solidFill>
                    <a:schemeClr val="dk1"/>
                  </a:solidFill>
                </a:endParaRPr>
              </a:p>
            </p:txBody>
          </p:sp>
        </mc:Choice>
        <mc:Fallback xmlns="">
          <p:sp>
            <p:nvSpPr>
              <p:cNvPr id="59" name="Google Shape;59;p7"/>
              <p:cNvSpPr txBox="1">
                <a:spLocks noRot="1" noChangeAspect="1" noMove="1" noResize="1" noEditPoints="1" noAdjustHandles="1" noChangeArrowheads="1" noChangeShapeType="1" noTextEdit="1"/>
              </p:cNvSpPr>
              <p:nvPr/>
            </p:nvSpPr>
            <p:spPr>
              <a:xfrm>
                <a:off x="883975" y="1661075"/>
                <a:ext cx="10018200" cy="4024918"/>
              </a:xfrm>
              <a:prstGeom prst="rect">
                <a:avLst/>
              </a:prstGeom>
              <a:blipFill>
                <a:blip r:embed="rId3"/>
                <a:stretch>
                  <a:fillRect l="-487"/>
                </a:stretch>
              </a:blipFill>
              <a:ln>
                <a:noFill/>
              </a:ln>
            </p:spPr>
            <p:txBody>
              <a:bodyPr/>
              <a:lstStyle/>
              <a:p>
                <a:r>
                  <a:rPr lang="it-IT">
                    <a:noFill/>
                  </a:rPr>
                  <a:t> </a:t>
                </a:r>
              </a:p>
            </p:txBody>
          </p:sp>
        </mc:Fallback>
      </mc:AlternateContent>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42"/>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r>
              <a:rPr lang="en-US"/>
              <a:t>/XX</a:t>
            </a:r>
            <a:endParaRPr sz="1200" b="0">
              <a:solidFill>
                <a:srgbClr val="888888"/>
              </a:solidFill>
            </a:endParaRPr>
          </a:p>
        </p:txBody>
      </p:sp>
      <p:sp>
        <p:nvSpPr>
          <p:cNvPr id="371" name="Google Shape;371;p42"/>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Experiment Setup</a:t>
            </a:r>
            <a:endParaRPr/>
          </a:p>
        </p:txBody>
      </p:sp>
      <p:sp>
        <p:nvSpPr>
          <p:cNvPr id="372" name="Google Shape;372;p42"/>
          <p:cNvSpPr txBox="1"/>
          <p:nvPr/>
        </p:nvSpPr>
        <p:spPr>
          <a:xfrm>
            <a:off x="545925" y="1184850"/>
            <a:ext cx="8988600" cy="4488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dirty="0">
                <a:solidFill>
                  <a:schemeClr val="dk1"/>
                </a:solidFill>
              </a:rPr>
              <a:t>Parallelized trial runs (</a:t>
            </a:r>
            <a:r>
              <a:rPr lang="en-US" sz="1200" dirty="0" err="1">
                <a:solidFill>
                  <a:srgbClr val="188038"/>
                </a:solidFill>
                <a:latin typeface="Roboto Mono"/>
                <a:ea typeface="Roboto Mono"/>
                <a:cs typeface="Roboto Mono"/>
                <a:sym typeface="Roboto Mono"/>
              </a:rPr>
              <a:t>joblib</a:t>
            </a:r>
            <a:r>
              <a:rPr lang="en-US" sz="1200" dirty="0">
                <a:solidFill>
                  <a:schemeClr val="dk1"/>
                </a:solidFill>
              </a:rPr>
              <a:t>, multiprocessing).</a:t>
            </a:r>
            <a:br>
              <a:rPr lang="en-US" sz="1200" dirty="0">
                <a:solidFill>
                  <a:schemeClr val="dk1"/>
                </a:solidFill>
              </a:rPr>
            </a:br>
            <a:endParaRPr sz="1200" dirty="0">
              <a:solidFill>
                <a:schemeClr val="dk1"/>
              </a:solidFill>
            </a:endParaRPr>
          </a:p>
          <a:p>
            <a:pPr marL="0" lvl="0" indent="0" algn="l" rtl="0">
              <a:spcBef>
                <a:spcPts val="0"/>
              </a:spcBef>
              <a:spcAft>
                <a:spcPts val="0"/>
              </a:spcAft>
              <a:buNone/>
            </a:pPr>
            <a:r>
              <a:rPr lang="en-US" sz="1200" dirty="0">
                <a:solidFill>
                  <a:schemeClr val="dk1"/>
                </a:solidFill>
              </a:rPr>
              <a:t>Progress tracked with </a:t>
            </a:r>
            <a:r>
              <a:rPr lang="en-US" sz="1200" dirty="0" err="1">
                <a:solidFill>
                  <a:srgbClr val="188038"/>
                </a:solidFill>
                <a:latin typeface="Roboto Mono"/>
                <a:ea typeface="Roboto Mono"/>
                <a:cs typeface="Roboto Mono"/>
                <a:sym typeface="Roboto Mono"/>
              </a:rPr>
              <a:t>tqdm</a:t>
            </a:r>
            <a:r>
              <a:rPr lang="en-US" sz="1200" dirty="0">
                <a:solidFill>
                  <a:schemeClr val="dk1"/>
                </a:solidFill>
              </a:rPr>
              <a:t>.</a:t>
            </a:r>
            <a:br>
              <a:rPr lang="en-US" sz="1200" dirty="0">
                <a:solidFill>
                  <a:schemeClr val="dk1"/>
                </a:solidFill>
              </a:rPr>
            </a:br>
            <a:endParaRPr sz="1200" dirty="0">
              <a:solidFill>
                <a:schemeClr val="dk1"/>
              </a:solidFill>
            </a:endParaRPr>
          </a:p>
          <a:p>
            <a:pPr marL="0" lvl="0" indent="0" algn="l" rtl="0">
              <a:spcBef>
                <a:spcPts val="0"/>
              </a:spcBef>
              <a:spcAft>
                <a:spcPts val="0"/>
              </a:spcAft>
              <a:buNone/>
            </a:pPr>
            <a:r>
              <a:rPr lang="en-US" sz="1200" dirty="0">
                <a:solidFill>
                  <a:schemeClr val="dk1"/>
                </a:solidFill>
              </a:rPr>
              <a:t>Each trial simulates:</a:t>
            </a:r>
            <a:br>
              <a:rPr lang="en-US" sz="1200" dirty="0">
                <a:solidFill>
                  <a:schemeClr val="dk1"/>
                </a:solidFill>
              </a:rPr>
            </a:br>
            <a:endParaRPr sz="1200" dirty="0">
              <a:solidFill>
                <a:schemeClr val="dk1"/>
              </a:solidFill>
            </a:endParaRPr>
          </a:p>
          <a:p>
            <a:pPr marL="457200" lvl="0" indent="-304800" algn="l" rtl="0">
              <a:lnSpc>
                <a:spcPct val="115000"/>
              </a:lnSpc>
              <a:spcBef>
                <a:spcPts val="1200"/>
              </a:spcBef>
              <a:spcAft>
                <a:spcPts val="0"/>
              </a:spcAft>
              <a:buClr>
                <a:schemeClr val="dk1"/>
              </a:buClr>
              <a:buSzPts val="1200"/>
              <a:buChar char="●"/>
            </a:pPr>
            <a:r>
              <a:rPr lang="en-US" sz="1200" b="1" dirty="0">
                <a:solidFill>
                  <a:schemeClr val="dk1"/>
                </a:solidFill>
              </a:rPr>
              <a:t>Multi-product environment.</a:t>
            </a:r>
            <a:br>
              <a:rPr lang="en-US" sz="1200" b="1" dirty="0">
                <a:solidFill>
                  <a:schemeClr val="dk1"/>
                </a:solidFill>
              </a:rPr>
            </a:br>
            <a:endParaRPr sz="1200" b="1"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US" sz="1200" b="1" dirty="0">
                <a:solidFill>
                  <a:schemeClr val="dk1"/>
                </a:solidFill>
              </a:rPr>
              <a:t>Agent interaction </a:t>
            </a:r>
            <a:r>
              <a:rPr lang="en-US" sz="1200" dirty="0">
                <a:solidFill>
                  <a:schemeClr val="dk1"/>
                </a:solidFill>
              </a:rPr>
              <a:t>(Primal-Dual EXP3.P).</a:t>
            </a:r>
            <a:br>
              <a:rPr lang="en-US" sz="1200" dirty="0">
                <a:solidFill>
                  <a:schemeClr val="dk1"/>
                </a:solidFill>
              </a:rPr>
            </a:b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US" sz="1200" b="1" dirty="0">
                <a:solidFill>
                  <a:schemeClr val="dk1"/>
                </a:solidFill>
              </a:rPr>
              <a:t>Logging</a:t>
            </a:r>
            <a:r>
              <a:rPr lang="en-US" sz="1200" dirty="0">
                <a:solidFill>
                  <a:schemeClr val="dk1"/>
                </a:solidFill>
              </a:rPr>
              <a:t>: rewards, payments, regrets.</a:t>
            </a:r>
            <a:br>
              <a:rPr lang="en-US" sz="1200" dirty="0">
                <a:solidFill>
                  <a:schemeClr val="dk1"/>
                </a:solidFill>
              </a:rPr>
            </a:br>
            <a:endParaRPr sz="1200" dirty="0">
              <a:solidFill>
                <a:schemeClr val="dk1"/>
              </a:solidFill>
            </a:endParaRPr>
          </a:p>
          <a:p>
            <a:pPr marL="0" lvl="0" indent="0" algn="l" rtl="0">
              <a:lnSpc>
                <a:spcPct val="115000"/>
              </a:lnSpc>
              <a:spcBef>
                <a:spcPts val="1200"/>
              </a:spcBef>
              <a:spcAft>
                <a:spcPts val="0"/>
              </a:spcAft>
              <a:buNone/>
            </a:pPr>
            <a:r>
              <a:rPr lang="en-US" sz="1200" dirty="0">
                <a:solidFill>
                  <a:schemeClr val="dk1"/>
                </a:solidFill>
              </a:rPr>
              <a:t>Visualizations:</a:t>
            </a:r>
            <a:br>
              <a:rPr lang="en-US" sz="1200" dirty="0">
                <a:solidFill>
                  <a:schemeClr val="dk1"/>
                </a:solidFill>
              </a:rPr>
            </a:br>
            <a:endParaRPr sz="1200" dirty="0">
              <a:solidFill>
                <a:schemeClr val="dk1"/>
              </a:solidFill>
            </a:endParaRPr>
          </a:p>
          <a:p>
            <a:pPr marL="457200" lvl="0" indent="-304800" algn="l" rtl="0">
              <a:lnSpc>
                <a:spcPct val="115000"/>
              </a:lnSpc>
              <a:spcBef>
                <a:spcPts val="1200"/>
              </a:spcBef>
              <a:spcAft>
                <a:spcPts val="0"/>
              </a:spcAft>
              <a:buClr>
                <a:schemeClr val="dk1"/>
              </a:buClr>
              <a:buSzPts val="1200"/>
              <a:buChar char="●"/>
            </a:pPr>
            <a:r>
              <a:rPr lang="en-US" sz="1200" dirty="0">
                <a:solidFill>
                  <a:schemeClr val="dk1"/>
                </a:solidFill>
              </a:rPr>
              <a:t>Regret vs horizon.</a:t>
            </a:r>
            <a:br>
              <a:rPr lang="en-US" sz="1200" dirty="0">
                <a:solidFill>
                  <a:schemeClr val="dk1"/>
                </a:solidFill>
              </a:rPr>
            </a:b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US" sz="1200" dirty="0">
                <a:solidFill>
                  <a:schemeClr val="dk1"/>
                </a:solidFill>
              </a:rPr>
              <a:t>Payments vs budget.</a:t>
            </a:r>
            <a:br>
              <a:rPr lang="en-US" sz="1200" dirty="0">
                <a:solidFill>
                  <a:schemeClr val="dk1"/>
                </a:solidFill>
              </a:rPr>
            </a:b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US" sz="1200" dirty="0">
                <a:solidFill>
                  <a:schemeClr val="dk1"/>
                </a:solidFill>
              </a:rPr>
              <a:t>Evolution of valuations and λ.</a:t>
            </a:r>
            <a:endParaRPr sz="1200" dirty="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43"/>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41</a:t>
            </a:fld>
            <a:r>
              <a:rPr lang="en-US"/>
              <a:t>/XX</a:t>
            </a:r>
            <a:endParaRPr sz="1200" b="0">
              <a:solidFill>
                <a:srgbClr val="888888"/>
              </a:solidFill>
            </a:endParaRPr>
          </a:p>
        </p:txBody>
      </p:sp>
      <p:sp>
        <p:nvSpPr>
          <p:cNvPr id="379" name="Google Shape;379;p43"/>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Trial Setup: Budget &lt; Horizon</a:t>
            </a:r>
            <a:endParaRPr/>
          </a:p>
        </p:txBody>
      </p:sp>
      <p:sp>
        <p:nvSpPr>
          <p:cNvPr id="380" name="Google Shape;380;p43"/>
          <p:cNvSpPr txBox="1"/>
          <p:nvPr/>
        </p:nvSpPr>
        <p:spPr>
          <a:xfrm>
            <a:off x="233625" y="1404075"/>
            <a:ext cx="10513800" cy="3836400"/>
          </a:xfrm>
          <a:prstGeom prst="rect">
            <a:avLst/>
          </a:prstGeom>
          <a:noFill/>
          <a:ln>
            <a:noFill/>
          </a:ln>
        </p:spPr>
        <p:txBody>
          <a:bodyPr spcFirstLastPara="1" wrap="square" lIns="91425" tIns="91425" rIns="91425" bIns="91425" anchor="t" anchorCtr="0">
            <a:spAutoFit/>
          </a:bodyPr>
          <a:lstStyle/>
          <a:p>
            <a:pPr marL="457200" lvl="0" indent="-311150" algn="l" rtl="0">
              <a:lnSpc>
                <a:spcPct val="115000"/>
              </a:lnSpc>
              <a:spcBef>
                <a:spcPts val="1200"/>
              </a:spcBef>
              <a:spcAft>
                <a:spcPts val="0"/>
              </a:spcAft>
              <a:buClr>
                <a:schemeClr val="dk1"/>
              </a:buClr>
              <a:buSzPts val="1300"/>
              <a:buChar char="●"/>
            </a:pPr>
            <a:r>
              <a:rPr lang="en-US" sz="1300">
                <a:solidFill>
                  <a:schemeClr val="dk1"/>
                </a:solidFill>
              </a:rPr>
              <a:t>Parameters:</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Products = {A, B, C}</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Budget = 4000, Horizon = 6000 rounds</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Seeds: 20 randomized runs</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a:solidFill>
                  <a:schemeClr val="dk1"/>
                </a:solidFill>
              </a:rPr>
              <a:t>Price discretization: ~17 levels between 0.01 and 1.0</a:t>
            </a:r>
            <a:br>
              <a:rPr lang="en-US" sz="1300">
                <a:solidFill>
                  <a:schemeClr val="dk1"/>
                </a:solidFill>
              </a:rPr>
            </a:b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a:solidFill>
                  <a:schemeClr val="dk1"/>
                </a:solidFill>
              </a:rPr>
              <a:t>Two modes:</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b="1">
                <a:solidFill>
                  <a:schemeClr val="dk1"/>
                </a:solidFill>
              </a:rPr>
              <a:t>Single Trial (run_one = 1):</a:t>
            </a:r>
            <a:r>
              <a:rPr lang="en-US" sz="1300">
                <a:solidFill>
                  <a:schemeClr val="dk1"/>
                </a:solidFill>
              </a:rPr>
              <a:t> visualization of one trajectory.</a:t>
            </a:r>
            <a:br>
              <a:rPr lang="en-US" sz="1300">
                <a:solidFill>
                  <a:schemeClr val="dk1"/>
                </a:solidFill>
              </a:rPr>
            </a:b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b="1">
                <a:solidFill>
                  <a:schemeClr val="dk1"/>
                </a:solidFill>
              </a:rPr>
              <a:t>Multiple Trials (run_one = 0):</a:t>
            </a:r>
            <a:r>
              <a:rPr lang="en-US" sz="1300">
                <a:solidFill>
                  <a:schemeClr val="dk1"/>
                </a:solidFill>
              </a:rPr>
              <a:t> averages + confidence bands.</a:t>
            </a:r>
            <a:br>
              <a:rPr lang="en-US" sz="1300">
                <a:solidFill>
                  <a:schemeClr val="dk1"/>
                </a:solidFill>
              </a:rPr>
            </a:br>
            <a:endParaRPr sz="130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4"/>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42</a:t>
            </a:fld>
            <a:r>
              <a:rPr lang="en-US"/>
              <a:t>/XX</a:t>
            </a:r>
            <a:endParaRPr sz="1200" b="0">
              <a:solidFill>
                <a:srgbClr val="888888"/>
              </a:solidFill>
            </a:endParaRPr>
          </a:p>
        </p:txBody>
      </p:sp>
      <p:sp>
        <p:nvSpPr>
          <p:cNvPr id="387" name="Google Shape;387;p44"/>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Single Trial Results</a:t>
            </a:r>
            <a:endParaRPr/>
          </a:p>
        </p:txBody>
      </p:sp>
      <p:sp>
        <p:nvSpPr>
          <p:cNvPr id="388" name="Google Shape;388;p44"/>
          <p:cNvSpPr txBox="1"/>
          <p:nvPr/>
        </p:nvSpPr>
        <p:spPr>
          <a:xfrm>
            <a:off x="747975" y="1560750"/>
            <a:ext cx="8988600" cy="427037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100" b="1" dirty="0">
                <a:solidFill>
                  <a:schemeClr val="dk1"/>
                </a:solidFill>
              </a:rPr>
              <a:t>Observed Sales:</a:t>
            </a:r>
            <a:endParaRPr sz="1100"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100" dirty="0">
                <a:solidFill>
                  <a:schemeClr val="dk1"/>
                </a:solidFill>
              </a:rPr>
              <a:t>Product C sold most (highest mean valuation).</a:t>
            </a:r>
            <a:br>
              <a:rPr lang="en-US" sz="1100" dirty="0">
                <a:solidFill>
                  <a:schemeClr val="dk1"/>
                </a:solidFill>
              </a:rPr>
            </a:br>
            <a:endParaRPr sz="1100"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dirty="0">
                <a:solidFill>
                  <a:schemeClr val="dk1"/>
                </a:solidFill>
              </a:rPr>
              <a:t>Product B sold moderately.</a:t>
            </a:r>
            <a:br>
              <a:rPr lang="en-US" sz="1100" dirty="0">
                <a:solidFill>
                  <a:schemeClr val="dk1"/>
                </a:solidFill>
              </a:rPr>
            </a:br>
            <a:endParaRPr sz="1100"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dirty="0">
                <a:solidFill>
                  <a:schemeClr val="dk1"/>
                </a:solidFill>
              </a:rPr>
              <a:t>Product A rarely sold (low mean valuation).</a:t>
            </a:r>
            <a:br>
              <a:rPr lang="en-US" sz="1100" dirty="0">
                <a:solidFill>
                  <a:schemeClr val="dk1"/>
                </a:solidFill>
              </a:rPr>
            </a:br>
            <a:endParaRPr sz="1100"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dirty="0">
                <a:solidFill>
                  <a:schemeClr val="dk1"/>
                </a:solidFill>
              </a:rPr>
              <a:t>Sometimes multiple products sold in the same round.</a:t>
            </a:r>
            <a:br>
              <a:rPr lang="en-US" sz="1100" dirty="0">
                <a:solidFill>
                  <a:schemeClr val="dk1"/>
                </a:solidFill>
              </a:rPr>
            </a:br>
            <a:endParaRPr sz="1100" dirty="0">
              <a:solidFill>
                <a:schemeClr val="dk1"/>
              </a:solidFill>
            </a:endParaRPr>
          </a:p>
          <a:p>
            <a:pPr marL="0" lvl="0" indent="0" algn="l" rtl="0">
              <a:lnSpc>
                <a:spcPct val="115000"/>
              </a:lnSpc>
              <a:spcBef>
                <a:spcPts val="1200"/>
              </a:spcBef>
              <a:spcAft>
                <a:spcPts val="0"/>
              </a:spcAft>
              <a:buNone/>
            </a:pPr>
            <a:r>
              <a:rPr lang="en-US" sz="1100" b="1" dirty="0">
                <a:solidFill>
                  <a:schemeClr val="dk1"/>
                </a:solidFill>
              </a:rPr>
              <a:t>Regret Behavior:</a:t>
            </a:r>
            <a:endParaRPr sz="1100" b="1" dirty="0">
              <a:solidFill>
                <a:schemeClr val="dk1"/>
              </a:solidFill>
            </a:endParaRPr>
          </a:p>
          <a:p>
            <a:pPr marL="457200" lvl="0" indent="-298450" algn="l" rtl="0">
              <a:lnSpc>
                <a:spcPct val="150000"/>
              </a:lnSpc>
              <a:spcBef>
                <a:spcPts val="1200"/>
              </a:spcBef>
              <a:spcAft>
                <a:spcPts val="0"/>
              </a:spcAft>
              <a:buClr>
                <a:schemeClr val="dk1"/>
              </a:buClr>
              <a:buSzPts val="1100"/>
              <a:buChar char="●"/>
            </a:pPr>
            <a:r>
              <a:rPr lang="en-US" sz="1100" dirty="0">
                <a:solidFill>
                  <a:schemeClr val="dk1"/>
                </a:solidFill>
              </a:rPr>
              <a:t>Regret vs clairvoyant oracle is consistently lower.</a:t>
            </a:r>
            <a:endParaRPr sz="1100" dirty="0">
              <a:solidFill>
                <a:schemeClr val="dk1"/>
              </a:solidFill>
            </a:endParaRPr>
          </a:p>
          <a:p>
            <a:pPr marL="457200" lvl="0" indent="-298450" algn="l" rtl="0">
              <a:lnSpc>
                <a:spcPct val="250000"/>
              </a:lnSpc>
              <a:spcBef>
                <a:spcPts val="0"/>
              </a:spcBef>
              <a:spcAft>
                <a:spcPts val="0"/>
              </a:spcAft>
              <a:buClr>
                <a:schemeClr val="dk1"/>
              </a:buClr>
              <a:buSzPts val="1100"/>
              <a:buChar char="●"/>
            </a:pPr>
            <a:r>
              <a:rPr lang="en-US" sz="1100" dirty="0">
                <a:solidFill>
                  <a:schemeClr val="dk1"/>
                </a:solidFill>
              </a:rPr>
              <a:t>Regret vs fixed hindsight oracle decreases slowly but steadily. </a:t>
            </a:r>
            <a:endParaRPr sz="1100" dirty="0">
              <a:solidFill>
                <a:schemeClr val="dk1"/>
              </a:solidFill>
            </a:endParaRPr>
          </a:p>
          <a:p>
            <a:pPr marL="457200" lvl="0" indent="-298450" algn="l" rtl="0">
              <a:lnSpc>
                <a:spcPct val="250000"/>
              </a:lnSpc>
              <a:spcBef>
                <a:spcPts val="0"/>
              </a:spcBef>
              <a:spcAft>
                <a:spcPts val="0"/>
              </a:spcAft>
              <a:buClr>
                <a:schemeClr val="dk1"/>
              </a:buClr>
              <a:buSzPts val="1100"/>
              <a:buChar char="●"/>
            </a:pPr>
            <a:r>
              <a:rPr lang="en-US" sz="1100" dirty="0">
                <a:solidFill>
                  <a:schemeClr val="dk1"/>
                </a:solidFill>
              </a:rPr>
              <a:t>Sublinear growth → algorithm adapts effectively.</a:t>
            </a:r>
            <a:br>
              <a:rPr lang="en-US" sz="1100" dirty="0">
                <a:solidFill>
                  <a:schemeClr val="dk1"/>
                </a:solidFill>
              </a:rPr>
            </a:br>
            <a:endParaRPr sz="1100" dirty="0">
              <a:solidFill>
                <a:schemeClr val="dk1"/>
              </a:solidFill>
            </a:endParaRPr>
          </a:p>
        </p:txBody>
      </p:sp>
      <p:pic>
        <p:nvPicPr>
          <p:cNvPr id="389" name="Google Shape;389;p44"/>
          <p:cNvPicPr preferRelativeResize="0"/>
          <p:nvPr/>
        </p:nvPicPr>
        <p:blipFill>
          <a:blip r:embed="rId3">
            <a:alphaModFix/>
          </a:blip>
          <a:stretch>
            <a:fillRect/>
          </a:stretch>
        </p:blipFill>
        <p:spPr>
          <a:xfrm>
            <a:off x="7363375" y="1088350"/>
            <a:ext cx="3741775" cy="1572625"/>
          </a:xfrm>
          <a:prstGeom prst="rect">
            <a:avLst/>
          </a:prstGeom>
          <a:noFill/>
          <a:ln>
            <a:noFill/>
          </a:ln>
        </p:spPr>
      </p:pic>
      <p:pic>
        <p:nvPicPr>
          <p:cNvPr id="390" name="Google Shape;390;p44"/>
          <p:cNvPicPr preferRelativeResize="0"/>
          <p:nvPr/>
        </p:nvPicPr>
        <p:blipFill>
          <a:blip r:embed="rId4">
            <a:alphaModFix/>
          </a:blip>
          <a:stretch>
            <a:fillRect/>
          </a:stretch>
        </p:blipFill>
        <p:spPr>
          <a:xfrm>
            <a:off x="7363383" y="2684300"/>
            <a:ext cx="3741766" cy="1572625"/>
          </a:xfrm>
          <a:prstGeom prst="rect">
            <a:avLst/>
          </a:prstGeom>
          <a:noFill/>
          <a:ln>
            <a:noFill/>
          </a:ln>
        </p:spPr>
      </p:pic>
      <p:pic>
        <p:nvPicPr>
          <p:cNvPr id="391" name="Google Shape;391;p44"/>
          <p:cNvPicPr preferRelativeResize="0"/>
          <p:nvPr/>
        </p:nvPicPr>
        <p:blipFill>
          <a:blip r:embed="rId5">
            <a:alphaModFix/>
          </a:blip>
          <a:stretch>
            <a:fillRect/>
          </a:stretch>
        </p:blipFill>
        <p:spPr>
          <a:xfrm>
            <a:off x="7363375" y="4401650"/>
            <a:ext cx="3741767" cy="15726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45"/>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43</a:t>
            </a:fld>
            <a:r>
              <a:rPr lang="en-US"/>
              <a:t>/XX</a:t>
            </a:r>
            <a:endParaRPr sz="1200" b="0">
              <a:solidFill>
                <a:srgbClr val="888888"/>
              </a:solidFill>
            </a:endParaRPr>
          </a:p>
        </p:txBody>
      </p:sp>
      <p:sp>
        <p:nvSpPr>
          <p:cNvPr id="398" name="Google Shape;398;p45"/>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Single Trial Visuals</a:t>
            </a:r>
            <a:endParaRPr/>
          </a:p>
        </p:txBody>
      </p:sp>
      <p:sp>
        <p:nvSpPr>
          <p:cNvPr id="399" name="Google Shape;399;p45"/>
          <p:cNvSpPr txBox="1"/>
          <p:nvPr/>
        </p:nvSpPr>
        <p:spPr>
          <a:xfrm>
            <a:off x="398275" y="5339800"/>
            <a:ext cx="31215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solidFill>
                  <a:schemeClr val="dk1"/>
                </a:solidFill>
              </a:rPr>
              <a:t>Figure 1: </a:t>
            </a:r>
            <a:r>
              <a:rPr lang="en-US" sz="1100" b="1">
                <a:solidFill>
                  <a:schemeClr val="dk1"/>
                </a:solidFill>
              </a:rPr>
              <a:t>Cumulative regret vs oracle</a:t>
            </a:r>
            <a:endParaRPr sz="1100" b="1">
              <a:solidFill>
                <a:schemeClr val="dk1"/>
              </a:solidFill>
            </a:endParaRPr>
          </a:p>
        </p:txBody>
      </p:sp>
      <p:sp>
        <p:nvSpPr>
          <p:cNvPr id="400" name="Google Shape;400;p45"/>
          <p:cNvSpPr txBox="1"/>
          <p:nvPr/>
        </p:nvSpPr>
        <p:spPr>
          <a:xfrm>
            <a:off x="4419800" y="5303800"/>
            <a:ext cx="30000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solidFill>
                  <a:schemeClr val="dk1"/>
                </a:solidFill>
              </a:rPr>
              <a:t>Figure 2: </a:t>
            </a:r>
            <a:r>
              <a:rPr lang="en-US" sz="1100" b="1">
                <a:solidFill>
                  <a:schemeClr val="dk1"/>
                </a:solidFill>
              </a:rPr>
              <a:t>Dual variable λ evolution</a:t>
            </a:r>
            <a:br>
              <a:rPr lang="en-US" sz="1100" b="1">
                <a:solidFill>
                  <a:schemeClr val="dk1"/>
                </a:solidFill>
              </a:rPr>
            </a:br>
            <a:endParaRPr sz="1100" b="1">
              <a:solidFill>
                <a:schemeClr val="dk1"/>
              </a:solidFill>
            </a:endParaRPr>
          </a:p>
        </p:txBody>
      </p:sp>
      <p:sp>
        <p:nvSpPr>
          <p:cNvPr id="401" name="Google Shape;401;p45"/>
          <p:cNvSpPr txBox="1"/>
          <p:nvPr/>
        </p:nvSpPr>
        <p:spPr>
          <a:xfrm>
            <a:off x="8431650" y="5255200"/>
            <a:ext cx="30000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solidFill>
                  <a:schemeClr val="dk1"/>
                </a:solidFill>
              </a:rPr>
              <a:t>Figure 3–5: </a:t>
            </a:r>
            <a:r>
              <a:rPr lang="en-US" sz="1100" b="1">
                <a:solidFill>
                  <a:schemeClr val="dk1"/>
                </a:solidFill>
              </a:rPr>
              <a:t>EXP3.P price probabilities over time for each product</a:t>
            </a:r>
            <a:endParaRPr sz="1100" b="1">
              <a:solidFill>
                <a:schemeClr val="dk1"/>
              </a:solidFill>
            </a:endParaRPr>
          </a:p>
        </p:txBody>
      </p:sp>
      <p:pic>
        <p:nvPicPr>
          <p:cNvPr id="402" name="Google Shape;402;p45" title="download (1).png"/>
          <p:cNvPicPr preferRelativeResize="0"/>
          <p:nvPr/>
        </p:nvPicPr>
        <p:blipFill rotWithShape="1">
          <a:blip r:embed="rId3">
            <a:alphaModFix/>
          </a:blip>
          <a:srcRect t="357" b="357"/>
          <a:stretch/>
        </p:blipFill>
        <p:spPr>
          <a:xfrm>
            <a:off x="301000" y="1941142"/>
            <a:ext cx="3316053" cy="2091724"/>
          </a:xfrm>
          <a:prstGeom prst="rect">
            <a:avLst/>
          </a:prstGeom>
          <a:noFill/>
          <a:ln>
            <a:noFill/>
          </a:ln>
        </p:spPr>
      </p:pic>
      <p:pic>
        <p:nvPicPr>
          <p:cNvPr id="403" name="Google Shape;403;p45" title="download.png"/>
          <p:cNvPicPr preferRelativeResize="0"/>
          <p:nvPr/>
        </p:nvPicPr>
        <p:blipFill rotWithShape="1">
          <a:blip r:embed="rId4">
            <a:alphaModFix/>
          </a:blip>
          <a:srcRect l="238" r="248"/>
          <a:stretch/>
        </p:blipFill>
        <p:spPr>
          <a:xfrm>
            <a:off x="8577877" y="1121550"/>
            <a:ext cx="2826916" cy="1304225"/>
          </a:xfrm>
          <a:prstGeom prst="rect">
            <a:avLst/>
          </a:prstGeom>
          <a:noFill/>
          <a:ln>
            <a:noFill/>
          </a:ln>
        </p:spPr>
      </p:pic>
      <p:pic>
        <p:nvPicPr>
          <p:cNvPr id="404" name="Google Shape;404;p45" title="download.png"/>
          <p:cNvPicPr preferRelativeResize="0"/>
          <p:nvPr/>
        </p:nvPicPr>
        <p:blipFill rotWithShape="1">
          <a:blip r:embed="rId5">
            <a:alphaModFix/>
          </a:blip>
          <a:srcRect t="199" b="209"/>
          <a:stretch/>
        </p:blipFill>
        <p:spPr>
          <a:xfrm>
            <a:off x="3788188" y="2349773"/>
            <a:ext cx="4263234" cy="1549350"/>
          </a:xfrm>
          <a:prstGeom prst="rect">
            <a:avLst/>
          </a:prstGeom>
          <a:noFill/>
          <a:ln>
            <a:noFill/>
          </a:ln>
        </p:spPr>
      </p:pic>
      <p:pic>
        <p:nvPicPr>
          <p:cNvPr id="405" name="Google Shape;405;p45" title="download (2).png"/>
          <p:cNvPicPr preferRelativeResize="0"/>
          <p:nvPr/>
        </p:nvPicPr>
        <p:blipFill rotWithShape="1">
          <a:blip r:embed="rId6">
            <a:alphaModFix/>
          </a:blip>
          <a:srcRect l="999" r="999"/>
          <a:stretch/>
        </p:blipFill>
        <p:spPr>
          <a:xfrm>
            <a:off x="8577875" y="2479461"/>
            <a:ext cx="2826926" cy="1310608"/>
          </a:xfrm>
          <a:prstGeom prst="rect">
            <a:avLst/>
          </a:prstGeom>
          <a:noFill/>
          <a:ln>
            <a:noFill/>
          </a:ln>
        </p:spPr>
      </p:pic>
      <p:pic>
        <p:nvPicPr>
          <p:cNvPr id="406" name="Google Shape;406;p45" title="download (3).png"/>
          <p:cNvPicPr preferRelativeResize="0"/>
          <p:nvPr/>
        </p:nvPicPr>
        <p:blipFill rotWithShape="1">
          <a:blip r:embed="rId7">
            <a:alphaModFix/>
          </a:blip>
          <a:srcRect t="109" b="99"/>
          <a:stretch/>
        </p:blipFill>
        <p:spPr>
          <a:xfrm>
            <a:off x="8577872" y="3875075"/>
            <a:ext cx="2826925" cy="1295134"/>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46"/>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44</a:t>
            </a:fld>
            <a:r>
              <a:rPr lang="en-US"/>
              <a:t>/XX</a:t>
            </a:r>
            <a:endParaRPr sz="1200" b="0">
              <a:solidFill>
                <a:srgbClr val="888888"/>
              </a:solidFill>
            </a:endParaRPr>
          </a:p>
        </p:txBody>
      </p:sp>
      <p:sp>
        <p:nvSpPr>
          <p:cNvPr id="413" name="Google Shape;413;p46"/>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Multiple Trials </a:t>
            </a:r>
            <a:endParaRPr/>
          </a:p>
        </p:txBody>
      </p:sp>
      <p:sp>
        <p:nvSpPr>
          <p:cNvPr id="414" name="Google Shape;414;p46"/>
          <p:cNvSpPr txBox="1"/>
          <p:nvPr/>
        </p:nvSpPr>
        <p:spPr>
          <a:xfrm>
            <a:off x="524550" y="1806300"/>
            <a:ext cx="8648700" cy="3050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solidFill>
                  <a:schemeClr val="dk1"/>
                </a:solidFill>
              </a:rPr>
              <a:t>Average over 20 seeds.</a:t>
            </a:r>
            <a:br>
              <a:rPr lang="en-US" sz="1100">
                <a:solidFill>
                  <a:schemeClr val="dk1"/>
                </a:solidFill>
              </a:rPr>
            </a:br>
            <a:endParaRPr sz="1100">
              <a:solidFill>
                <a:schemeClr val="dk1"/>
              </a:solidFill>
            </a:endParaRPr>
          </a:p>
          <a:p>
            <a:pPr marL="0" lvl="0" indent="0" algn="l" rtl="0">
              <a:spcBef>
                <a:spcPts val="0"/>
              </a:spcBef>
              <a:spcAft>
                <a:spcPts val="0"/>
              </a:spcAft>
              <a:buNone/>
            </a:pPr>
            <a:r>
              <a:rPr lang="en-US" sz="1100" b="1">
                <a:solidFill>
                  <a:schemeClr val="dk1"/>
                </a:solidFill>
              </a:rPr>
              <a:t>Regret:</a:t>
            </a:r>
            <a:br>
              <a:rPr lang="en-US" sz="1100" b="1">
                <a:solidFill>
                  <a:schemeClr val="dk1"/>
                </a:solidFill>
              </a:rPr>
            </a:b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100">
                <a:solidFill>
                  <a:schemeClr val="dk1"/>
                </a:solidFill>
              </a:rPr>
              <a:t>Sublinear and lower vs clairvoyant oracle.</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a:solidFill>
                  <a:schemeClr val="dk1"/>
                </a:solidFill>
              </a:rPr>
              <a:t>Sublinear vs fixed hindsight oracle.</a:t>
            </a:r>
            <a:br>
              <a:rPr lang="en-US" sz="1100">
                <a:solidFill>
                  <a:schemeClr val="dk1"/>
                </a:solidFill>
              </a:rPr>
            </a:br>
            <a:endParaRPr sz="1100">
              <a:solidFill>
                <a:schemeClr val="dk1"/>
              </a:solidFill>
            </a:endParaRPr>
          </a:p>
          <a:p>
            <a:pPr marL="0" lvl="0" indent="0" algn="l" rtl="0">
              <a:lnSpc>
                <a:spcPct val="115000"/>
              </a:lnSpc>
              <a:spcBef>
                <a:spcPts val="1200"/>
              </a:spcBef>
              <a:spcAft>
                <a:spcPts val="0"/>
              </a:spcAft>
              <a:buNone/>
            </a:pPr>
            <a:r>
              <a:rPr lang="en-US" sz="1100" b="1">
                <a:solidFill>
                  <a:schemeClr val="dk1"/>
                </a:solidFill>
              </a:rPr>
              <a:t>Revenue / Payments:</a:t>
            </a:r>
            <a:br>
              <a:rPr lang="en-US" sz="1100" b="1">
                <a:solidFill>
                  <a:schemeClr val="dk1"/>
                </a:solidFill>
              </a:rPr>
            </a:b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100">
                <a:solidFill>
                  <a:schemeClr val="dk1"/>
                </a:solidFill>
              </a:rPr>
              <a:t>Average cumulative payments track budget.</a:t>
            </a:r>
            <a:br>
              <a:rPr lang="en-US" sz="1100">
                <a:solidFill>
                  <a:schemeClr val="dk1"/>
                </a:solidFill>
              </a:rPr>
            </a:b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a:solidFill>
                  <a:schemeClr val="dk1"/>
                </a:solidFill>
              </a:rPr>
              <a:t>Variability across runs modest.</a:t>
            </a:r>
            <a:endParaRPr sz="1100">
              <a:solidFill>
                <a:schemeClr val="dk1"/>
              </a:solidFill>
            </a:endParaRPr>
          </a:p>
        </p:txBody>
      </p:sp>
      <p:pic>
        <p:nvPicPr>
          <p:cNvPr id="415" name="Google Shape;415;p46"/>
          <p:cNvPicPr preferRelativeResize="0"/>
          <p:nvPr/>
        </p:nvPicPr>
        <p:blipFill>
          <a:blip r:embed="rId3">
            <a:alphaModFix/>
          </a:blip>
          <a:stretch>
            <a:fillRect/>
          </a:stretch>
        </p:blipFill>
        <p:spPr>
          <a:xfrm>
            <a:off x="4582850" y="1483500"/>
            <a:ext cx="3413999" cy="2190100"/>
          </a:xfrm>
          <a:prstGeom prst="rect">
            <a:avLst/>
          </a:prstGeom>
          <a:noFill/>
          <a:ln>
            <a:noFill/>
          </a:ln>
        </p:spPr>
      </p:pic>
      <p:pic>
        <p:nvPicPr>
          <p:cNvPr id="416" name="Google Shape;416;p46"/>
          <p:cNvPicPr preferRelativeResize="0"/>
          <p:nvPr/>
        </p:nvPicPr>
        <p:blipFill>
          <a:blip r:embed="rId4">
            <a:alphaModFix/>
          </a:blip>
          <a:stretch>
            <a:fillRect/>
          </a:stretch>
        </p:blipFill>
        <p:spPr>
          <a:xfrm>
            <a:off x="8118025" y="3763325"/>
            <a:ext cx="3467974" cy="21901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47"/>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45</a:t>
            </a:fld>
            <a:r>
              <a:rPr lang="en-US"/>
              <a:t>/XX</a:t>
            </a:r>
            <a:endParaRPr sz="1200" b="0">
              <a:solidFill>
                <a:srgbClr val="888888"/>
              </a:solidFill>
            </a:endParaRPr>
          </a:p>
        </p:txBody>
      </p:sp>
      <p:sp>
        <p:nvSpPr>
          <p:cNvPr id="423" name="Google Shape;423;p47"/>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Price Discretization Sensitivity</a:t>
            </a:r>
            <a:endParaRPr/>
          </a:p>
        </p:txBody>
      </p:sp>
      <p:sp>
        <p:nvSpPr>
          <p:cNvPr id="424" name="Google Shape;424;p47"/>
          <p:cNvSpPr txBox="1"/>
          <p:nvPr/>
        </p:nvSpPr>
        <p:spPr>
          <a:xfrm>
            <a:off x="552900" y="2383088"/>
            <a:ext cx="4345500" cy="148345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b="1" dirty="0">
                <a:solidFill>
                  <a:schemeClr val="dk1"/>
                </a:solidFill>
              </a:rPr>
              <a:t>Case 1: ~17 prices per product (fine grid)</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dirty="0">
                <a:solidFill>
                  <a:schemeClr val="dk1"/>
                </a:solidFill>
              </a:rPr>
              <a:t>More exploration, higher computational cost.</a:t>
            </a:r>
            <a:br>
              <a:rPr lang="en-US" dirty="0">
                <a:solidFill>
                  <a:schemeClr val="dk1"/>
                </a:solidFill>
              </a:rPr>
            </a:b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en-US" dirty="0">
                <a:solidFill>
                  <a:schemeClr val="dk1"/>
                </a:solidFill>
              </a:rPr>
              <a:t>Smooth regret curves, good adaptation.</a:t>
            </a:r>
            <a:endParaRPr dirty="0">
              <a:solidFill>
                <a:schemeClr val="dk1"/>
              </a:solidFill>
            </a:endParaRPr>
          </a:p>
        </p:txBody>
      </p:sp>
      <p:sp>
        <p:nvSpPr>
          <p:cNvPr id="2" name="CasellaDiTesto 1">
            <a:extLst>
              <a:ext uri="{FF2B5EF4-FFF2-40B4-BE49-F238E27FC236}">
                <a16:creationId xmlns:a16="http://schemas.microsoft.com/office/drawing/2014/main" id="{76B44F49-DCDD-F1D4-7264-2CCA91BD3D3D}"/>
              </a:ext>
            </a:extLst>
          </p:cNvPr>
          <p:cNvSpPr txBox="1"/>
          <p:nvPr/>
        </p:nvSpPr>
        <p:spPr>
          <a:xfrm>
            <a:off x="6096000" y="2145092"/>
            <a:ext cx="4345500" cy="1959447"/>
          </a:xfrm>
          <a:prstGeom prst="rect">
            <a:avLst/>
          </a:prstGeom>
          <a:noFill/>
        </p:spPr>
        <p:txBody>
          <a:bodyPr wrap="square" rtlCol="0">
            <a:spAutoFit/>
          </a:bodyPr>
          <a:lstStyle/>
          <a:p>
            <a:pPr lvl="0">
              <a:lnSpc>
                <a:spcPct val="115000"/>
              </a:lnSpc>
              <a:spcBef>
                <a:spcPts val="1200"/>
              </a:spcBef>
            </a:pPr>
            <a:r>
              <a:rPr lang="en-US" b="1" dirty="0">
                <a:solidFill>
                  <a:schemeClr val="dk1"/>
                </a:solidFill>
              </a:rPr>
              <a:t>Case 2: 5 fixed prices per product (coarse grid)</a:t>
            </a:r>
          </a:p>
          <a:p>
            <a:pPr marL="457200" lvl="0" indent="-298450">
              <a:lnSpc>
                <a:spcPct val="115000"/>
              </a:lnSpc>
              <a:spcBef>
                <a:spcPts val="1200"/>
              </a:spcBef>
              <a:buClr>
                <a:schemeClr val="dk1"/>
              </a:buClr>
              <a:buSzPts val="1100"/>
              <a:buChar char="●"/>
            </a:pPr>
            <a:r>
              <a:rPr lang="en-US" dirty="0">
                <a:solidFill>
                  <a:schemeClr val="dk1"/>
                </a:solidFill>
              </a:rPr>
              <a:t>Less granularity, but still learns profitable prices.</a:t>
            </a:r>
            <a:br>
              <a:rPr lang="en-US" dirty="0">
                <a:solidFill>
                  <a:schemeClr val="dk1"/>
                </a:solidFill>
              </a:rPr>
            </a:br>
            <a:endParaRPr lang="en-US" dirty="0">
              <a:solidFill>
                <a:schemeClr val="dk1"/>
              </a:solidFill>
            </a:endParaRPr>
          </a:p>
          <a:p>
            <a:pPr marL="457200" lvl="0" indent="-298450">
              <a:lnSpc>
                <a:spcPct val="115000"/>
              </a:lnSpc>
              <a:buClr>
                <a:schemeClr val="dk1"/>
              </a:buClr>
              <a:buSzPts val="1100"/>
              <a:buChar char="●"/>
            </a:pPr>
            <a:r>
              <a:rPr lang="en-US" dirty="0">
                <a:solidFill>
                  <a:schemeClr val="dk1"/>
                </a:solidFill>
              </a:rPr>
              <a:t>Sublinear regret preserved.</a:t>
            </a:r>
            <a:br>
              <a:rPr lang="en-US" dirty="0">
                <a:solidFill>
                  <a:schemeClr val="dk1"/>
                </a:solidFill>
              </a:rPr>
            </a:br>
            <a:endParaRPr lang="en-US" dirty="0">
              <a:solidFill>
                <a:schemeClr val="dk1"/>
              </a:solidFill>
            </a:endParaRPr>
          </a:p>
          <a:p>
            <a:pPr marL="457200" lvl="0" indent="-298450">
              <a:lnSpc>
                <a:spcPct val="115000"/>
              </a:lnSpc>
              <a:buClr>
                <a:schemeClr val="dk1"/>
              </a:buClr>
              <a:buSzPts val="1100"/>
              <a:buChar char="●"/>
            </a:pPr>
            <a:r>
              <a:rPr lang="en-US" dirty="0">
                <a:solidFill>
                  <a:schemeClr val="dk1"/>
                </a:solidFill>
              </a:rPr>
              <a:t>Revenue still dominated by product C &gt; B &gt; A.</a:t>
            </a:r>
            <a:endParaRPr lang="it-IT"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48"/>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46</a:t>
            </a:fld>
            <a:r>
              <a:rPr lang="en-US"/>
              <a:t>/XX</a:t>
            </a:r>
            <a:endParaRPr sz="1200" b="0">
              <a:solidFill>
                <a:srgbClr val="888888"/>
              </a:solidFill>
            </a:endParaRPr>
          </a:p>
        </p:txBody>
      </p:sp>
      <p:sp>
        <p:nvSpPr>
          <p:cNvPr id="431" name="Google Shape;431;p48"/>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Revenue and Regret Comparison</a:t>
            </a:r>
            <a:endParaRPr/>
          </a:p>
        </p:txBody>
      </p:sp>
      <p:sp>
        <p:nvSpPr>
          <p:cNvPr id="432" name="Google Shape;432;p48"/>
          <p:cNvSpPr txBox="1"/>
          <p:nvPr/>
        </p:nvSpPr>
        <p:spPr>
          <a:xfrm>
            <a:off x="728550" y="2409000"/>
            <a:ext cx="4743600" cy="229290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dirty="0">
                <a:solidFill>
                  <a:schemeClr val="dk1"/>
                </a:solidFill>
              </a:rPr>
              <a:t>Revenue grows steadily, dominated by high-valuation product C.</a:t>
            </a:r>
            <a:br>
              <a:rPr lang="en-US" sz="1200" dirty="0">
                <a:solidFill>
                  <a:schemeClr val="dk1"/>
                </a:solidFill>
              </a:rPr>
            </a:br>
            <a:endParaRPr sz="1200" dirty="0">
              <a:solidFill>
                <a:schemeClr val="dk1"/>
              </a:solidFill>
            </a:endParaRPr>
          </a:p>
          <a:p>
            <a:pPr marL="0" lvl="0" indent="0" algn="l" rtl="0">
              <a:spcBef>
                <a:spcPts val="0"/>
              </a:spcBef>
              <a:spcAft>
                <a:spcPts val="0"/>
              </a:spcAft>
              <a:buNone/>
            </a:pPr>
            <a:r>
              <a:rPr lang="en-US" sz="1200" dirty="0">
                <a:solidFill>
                  <a:schemeClr val="dk1"/>
                </a:solidFill>
              </a:rPr>
              <a:t>Regret analysis:</a:t>
            </a:r>
            <a:br>
              <a:rPr lang="en-US" sz="1200" dirty="0">
                <a:solidFill>
                  <a:schemeClr val="dk1"/>
                </a:solidFill>
              </a:rPr>
            </a:br>
            <a:endParaRPr sz="1200"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200" b="1" dirty="0">
                <a:solidFill>
                  <a:schemeClr val="dk1"/>
                </a:solidFill>
              </a:rPr>
              <a:t>Fixed hindsight oracle</a:t>
            </a:r>
            <a:r>
              <a:rPr lang="en-US" sz="1200" dirty="0">
                <a:solidFill>
                  <a:schemeClr val="dk1"/>
                </a:solidFill>
              </a:rPr>
              <a:t> = hard benchmark → higher regret.</a:t>
            </a:r>
            <a:br>
              <a:rPr lang="en-US" sz="1200" dirty="0">
                <a:solidFill>
                  <a:schemeClr val="dk1"/>
                </a:solidFill>
              </a:rPr>
            </a:br>
            <a:endParaRPr sz="1200"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200" b="1" dirty="0">
                <a:solidFill>
                  <a:schemeClr val="dk1"/>
                </a:solidFill>
              </a:rPr>
              <a:t>Clairvoyant oracle</a:t>
            </a:r>
            <a:r>
              <a:rPr lang="en-US" sz="1200" dirty="0">
                <a:solidFill>
                  <a:schemeClr val="dk1"/>
                </a:solidFill>
              </a:rPr>
              <a:t> = easier benchmark → lower regret.</a:t>
            </a:r>
            <a:br>
              <a:rPr lang="en-US" sz="1200" dirty="0">
                <a:solidFill>
                  <a:schemeClr val="dk1"/>
                </a:solidFill>
              </a:rPr>
            </a:br>
            <a:endParaRPr sz="1200" dirty="0">
              <a:solidFill>
                <a:schemeClr val="dk1"/>
              </a:solidFill>
            </a:endParaRPr>
          </a:p>
          <a:p>
            <a:pPr marL="0" lvl="0" indent="0" algn="l" rtl="0">
              <a:lnSpc>
                <a:spcPct val="115000"/>
              </a:lnSpc>
              <a:spcBef>
                <a:spcPts val="1200"/>
              </a:spcBef>
              <a:spcAft>
                <a:spcPts val="0"/>
              </a:spcAft>
              <a:buNone/>
            </a:pPr>
            <a:r>
              <a:rPr lang="en-US" sz="1200" dirty="0">
                <a:solidFill>
                  <a:schemeClr val="dk1"/>
                </a:solidFill>
              </a:rPr>
              <a:t>Sublinear regret growth = hallmark of good bandit learning.</a:t>
            </a:r>
            <a:endParaRPr sz="1200" dirty="0">
              <a:solidFill>
                <a:schemeClr val="dk1"/>
              </a:solidFill>
            </a:endParaRPr>
          </a:p>
        </p:txBody>
      </p:sp>
      <p:pic>
        <p:nvPicPr>
          <p:cNvPr id="433" name="Google Shape;433;p48"/>
          <p:cNvPicPr preferRelativeResize="0"/>
          <p:nvPr/>
        </p:nvPicPr>
        <p:blipFill>
          <a:blip r:embed="rId3">
            <a:alphaModFix/>
          </a:blip>
          <a:stretch>
            <a:fillRect/>
          </a:stretch>
        </p:blipFill>
        <p:spPr>
          <a:xfrm>
            <a:off x="7451339" y="1077275"/>
            <a:ext cx="3704075" cy="2384925"/>
          </a:xfrm>
          <a:prstGeom prst="rect">
            <a:avLst/>
          </a:prstGeom>
          <a:noFill/>
          <a:ln>
            <a:noFill/>
          </a:ln>
        </p:spPr>
      </p:pic>
      <p:pic>
        <p:nvPicPr>
          <p:cNvPr id="434" name="Google Shape;434;p48"/>
          <p:cNvPicPr preferRelativeResize="0"/>
          <p:nvPr/>
        </p:nvPicPr>
        <p:blipFill>
          <a:blip r:embed="rId4">
            <a:alphaModFix/>
          </a:blip>
          <a:stretch>
            <a:fillRect/>
          </a:stretch>
        </p:blipFill>
        <p:spPr>
          <a:xfrm>
            <a:off x="7451350" y="3586900"/>
            <a:ext cx="3784206" cy="23849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49"/>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47</a:t>
            </a:fld>
            <a:r>
              <a:rPr lang="en-US"/>
              <a:t>/XX</a:t>
            </a:r>
            <a:endParaRPr sz="1200" b="0">
              <a:solidFill>
                <a:srgbClr val="888888"/>
              </a:solidFill>
            </a:endParaRPr>
          </a:p>
        </p:txBody>
      </p:sp>
      <p:sp>
        <p:nvSpPr>
          <p:cNvPr id="441" name="Google Shape;441;p49"/>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Key Takeaways</a:t>
            </a:r>
            <a:endParaRPr/>
          </a:p>
        </p:txBody>
      </p:sp>
      <p:sp>
        <p:nvSpPr>
          <p:cNvPr id="442" name="Google Shape;442;p49"/>
          <p:cNvSpPr txBox="1"/>
          <p:nvPr/>
        </p:nvSpPr>
        <p:spPr>
          <a:xfrm>
            <a:off x="680950" y="1742575"/>
            <a:ext cx="7890900" cy="302079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solidFill>
                  <a:schemeClr val="dk1"/>
                </a:solidFill>
              </a:rPr>
              <a:t>Primal-Dual + Discounted EXP3.P adapts to </a:t>
            </a:r>
            <a:r>
              <a:rPr lang="en-US" b="1" dirty="0">
                <a:solidFill>
                  <a:schemeClr val="dk1"/>
                </a:solidFill>
              </a:rPr>
              <a:t>non-stationary, multi-product, budget-constrained pricing</a:t>
            </a:r>
            <a:r>
              <a:rPr lang="en-US" dirty="0">
                <a:solidFill>
                  <a:schemeClr val="dk1"/>
                </a:solidFill>
              </a:rPr>
              <a:t>.</a:t>
            </a:r>
            <a:br>
              <a:rPr lang="en-US" dirty="0">
                <a:solidFill>
                  <a:schemeClr val="dk1"/>
                </a:solidFill>
              </a:rPr>
            </a:br>
            <a:endParaRPr dirty="0">
              <a:solidFill>
                <a:schemeClr val="dk1"/>
              </a:solidFill>
            </a:endParaRPr>
          </a:p>
          <a:p>
            <a:pPr marL="0" lvl="0" indent="0" algn="l" rtl="0">
              <a:spcBef>
                <a:spcPts val="0"/>
              </a:spcBef>
              <a:spcAft>
                <a:spcPts val="0"/>
              </a:spcAft>
              <a:buNone/>
            </a:pPr>
            <a:r>
              <a:rPr lang="en-US" dirty="0">
                <a:solidFill>
                  <a:schemeClr val="dk1"/>
                </a:solidFill>
              </a:rPr>
              <a:t>Sublinear regret vs oracles confirms effectiveness.</a:t>
            </a:r>
            <a:br>
              <a:rPr lang="en-US" dirty="0">
                <a:solidFill>
                  <a:schemeClr val="dk1"/>
                </a:solidFill>
              </a:rPr>
            </a:br>
            <a:endParaRPr dirty="0">
              <a:solidFill>
                <a:schemeClr val="dk1"/>
              </a:solidFill>
            </a:endParaRPr>
          </a:p>
          <a:p>
            <a:pPr marL="0" lvl="0" indent="0" algn="l" rtl="0">
              <a:spcBef>
                <a:spcPts val="0"/>
              </a:spcBef>
              <a:spcAft>
                <a:spcPts val="0"/>
              </a:spcAft>
              <a:buNone/>
            </a:pPr>
            <a:r>
              <a:rPr lang="en-US" dirty="0">
                <a:solidFill>
                  <a:schemeClr val="dk1"/>
                </a:solidFill>
              </a:rPr>
              <a:t>Discounting not so relevant for tracking drifting valuations.</a:t>
            </a:r>
            <a:br>
              <a:rPr lang="en-US" dirty="0">
                <a:solidFill>
                  <a:schemeClr val="dk1"/>
                </a:solidFill>
              </a:rPr>
            </a:br>
            <a:endParaRPr dirty="0">
              <a:solidFill>
                <a:schemeClr val="dk1"/>
              </a:solidFill>
            </a:endParaRPr>
          </a:p>
          <a:p>
            <a:pPr marL="0" lvl="0" indent="0" algn="l" rtl="0">
              <a:spcBef>
                <a:spcPts val="0"/>
              </a:spcBef>
              <a:spcAft>
                <a:spcPts val="0"/>
              </a:spcAft>
              <a:buNone/>
            </a:pPr>
            <a:r>
              <a:rPr lang="en-US" dirty="0">
                <a:solidFill>
                  <a:schemeClr val="dk1"/>
                </a:solidFill>
              </a:rPr>
              <a:t>Works </a:t>
            </a:r>
            <a:r>
              <a:rPr lang="en-US" b="1" dirty="0">
                <a:solidFill>
                  <a:schemeClr val="dk1"/>
                </a:solidFill>
              </a:rPr>
              <a:t>robustly</a:t>
            </a:r>
            <a:r>
              <a:rPr lang="en-US" dirty="0">
                <a:solidFill>
                  <a:schemeClr val="dk1"/>
                </a:solidFill>
              </a:rPr>
              <a:t> across:</a:t>
            </a:r>
            <a:br>
              <a:rPr lang="en-US" dirty="0">
                <a:solidFill>
                  <a:schemeClr val="dk1"/>
                </a:solidFill>
              </a:rPr>
            </a:br>
            <a:endParaRPr dirty="0">
              <a:solidFill>
                <a:schemeClr val="dk1"/>
              </a:solidFill>
            </a:endParaRPr>
          </a:p>
          <a:p>
            <a:pPr marL="457200" lvl="0" indent="-317500" algn="l" rtl="0">
              <a:lnSpc>
                <a:spcPct val="115000"/>
              </a:lnSpc>
              <a:spcBef>
                <a:spcPts val="1200"/>
              </a:spcBef>
              <a:spcAft>
                <a:spcPts val="0"/>
              </a:spcAft>
              <a:buClr>
                <a:schemeClr val="dk1"/>
              </a:buClr>
              <a:buSzPts val="1400"/>
              <a:buChar char="●"/>
            </a:pPr>
            <a:r>
              <a:rPr lang="en-US" dirty="0">
                <a:solidFill>
                  <a:schemeClr val="dk1"/>
                </a:solidFill>
              </a:rPr>
              <a:t>Single vs multiple trials.</a:t>
            </a:r>
            <a:br>
              <a:rPr lang="en-US" dirty="0">
                <a:solidFill>
                  <a:schemeClr val="dk1"/>
                </a:solidFill>
              </a:rPr>
            </a:br>
            <a:endParaRPr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US" dirty="0">
                <a:solidFill>
                  <a:schemeClr val="dk1"/>
                </a:solidFill>
              </a:rPr>
              <a:t>Different price </a:t>
            </a:r>
            <a:r>
              <a:rPr lang="en-US" dirty="0" err="1">
                <a:solidFill>
                  <a:schemeClr val="dk1"/>
                </a:solidFill>
              </a:rPr>
              <a:t>discretizations</a:t>
            </a:r>
            <a:r>
              <a:rPr lang="en-US" dirty="0">
                <a:solidFill>
                  <a:schemeClr val="dk1"/>
                </a:solidFill>
              </a:rPr>
              <a:t>.</a:t>
            </a:r>
            <a:endParaRPr dirty="0">
              <a:solidFill>
                <a:schemeClr val="dk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50"/>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48</a:t>
            </a:fld>
            <a:r>
              <a:rPr lang="en-US"/>
              <a:t>/XX</a:t>
            </a:r>
            <a:endParaRPr sz="1200" b="0">
              <a:solidFill>
                <a:srgbClr val="888888"/>
              </a:solidFill>
            </a:endParaRPr>
          </a:p>
        </p:txBody>
      </p:sp>
      <p:sp>
        <p:nvSpPr>
          <p:cNvPr id="449" name="Google Shape;449;p50"/>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Case: Budget = Horizon (B = T)</a:t>
            </a:r>
            <a:endParaRPr/>
          </a:p>
        </p:txBody>
      </p:sp>
      <p:sp>
        <p:nvSpPr>
          <p:cNvPr id="450" name="Google Shape;450;p50"/>
          <p:cNvSpPr txBox="1"/>
          <p:nvPr/>
        </p:nvSpPr>
        <p:spPr>
          <a:xfrm>
            <a:off x="668750" y="1483225"/>
            <a:ext cx="8768100" cy="390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dirty="0"/>
              <a:t>Setup:</a:t>
            </a:r>
            <a:br>
              <a:rPr lang="en-US" sz="1200" dirty="0"/>
            </a:br>
            <a:endParaRPr sz="1200" dirty="0"/>
          </a:p>
          <a:p>
            <a:pPr marL="457200" lvl="0" indent="-285750" algn="l" rtl="0">
              <a:lnSpc>
                <a:spcPct val="115000"/>
              </a:lnSpc>
              <a:spcBef>
                <a:spcPts val="1200"/>
              </a:spcBef>
              <a:spcAft>
                <a:spcPts val="0"/>
              </a:spcAft>
              <a:buClr>
                <a:schemeClr val="dk1"/>
              </a:buClr>
              <a:buSzPts val="900"/>
              <a:buChar char="●"/>
            </a:pPr>
            <a:r>
              <a:rPr lang="en-US" sz="1200" b="1" dirty="0"/>
              <a:t>Budget</a:t>
            </a:r>
            <a:r>
              <a:rPr lang="en-US" sz="1200" dirty="0"/>
              <a:t> = 6000, </a:t>
            </a:r>
            <a:r>
              <a:rPr lang="en-US" sz="1200" b="1" dirty="0"/>
              <a:t>Horizon</a:t>
            </a:r>
            <a:r>
              <a:rPr lang="en-US" sz="1200" dirty="0"/>
              <a:t> = 6000 rounds</a:t>
            </a:r>
            <a:br>
              <a:rPr lang="en-US" sz="1200" dirty="0"/>
            </a:br>
            <a:endParaRPr sz="1200" dirty="0"/>
          </a:p>
          <a:p>
            <a:pPr marL="457200" lvl="0" indent="-285750" algn="l" rtl="0">
              <a:lnSpc>
                <a:spcPct val="115000"/>
              </a:lnSpc>
              <a:spcBef>
                <a:spcPts val="0"/>
              </a:spcBef>
              <a:spcAft>
                <a:spcPts val="0"/>
              </a:spcAft>
              <a:buClr>
                <a:schemeClr val="dk1"/>
              </a:buClr>
              <a:buSzPts val="900"/>
              <a:buChar char="●"/>
            </a:pPr>
            <a:r>
              <a:rPr lang="en-US" sz="1200" b="1" dirty="0"/>
              <a:t>Products</a:t>
            </a:r>
            <a:r>
              <a:rPr lang="en-US" sz="1200" dirty="0"/>
              <a:t> = {A, B, C}</a:t>
            </a:r>
            <a:br>
              <a:rPr lang="en-US" sz="1200" dirty="0"/>
            </a:br>
            <a:endParaRPr sz="1200" dirty="0"/>
          </a:p>
          <a:p>
            <a:pPr marL="457200" lvl="0" indent="-285750" algn="l" rtl="0">
              <a:lnSpc>
                <a:spcPct val="115000"/>
              </a:lnSpc>
              <a:spcBef>
                <a:spcPts val="0"/>
              </a:spcBef>
              <a:spcAft>
                <a:spcPts val="0"/>
              </a:spcAft>
              <a:buClr>
                <a:schemeClr val="dk1"/>
              </a:buClr>
              <a:buSzPts val="900"/>
              <a:buChar char="●"/>
            </a:pPr>
            <a:r>
              <a:rPr lang="en-US" sz="1200" b="1" dirty="0"/>
              <a:t>Price discretization</a:t>
            </a:r>
            <a:r>
              <a:rPr lang="en-US" sz="1200" dirty="0"/>
              <a:t>: fine grid (~17 prices) or coarse (10 prices)</a:t>
            </a:r>
            <a:br>
              <a:rPr lang="en-US" sz="1200" dirty="0"/>
            </a:br>
            <a:endParaRPr sz="1200" dirty="0"/>
          </a:p>
          <a:p>
            <a:pPr marL="0" lvl="0" indent="0" algn="l" rtl="0">
              <a:lnSpc>
                <a:spcPct val="115000"/>
              </a:lnSpc>
              <a:spcBef>
                <a:spcPts val="1200"/>
              </a:spcBef>
              <a:spcAft>
                <a:spcPts val="0"/>
              </a:spcAft>
              <a:buNone/>
            </a:pPr>
            <a:r>
              <a:rPr lang="en-US" sz="1200" b="1" dirty="0"/>
              <a:t>Goal</a:t>
            </a:r>
            <a:r>
              <a:rPr lang="en-US" sz="1200" dirty="0"/>
              <a:t>: Compare learning behavior under matched budget and horizon.</a:t>
            </a:r>
            <a:br>
              <a:rPr lang="en-US" sz="1200" dirty="0"/>
            </a:br>
            <a:endParaRPr sz="1200" dirty="0"/>
          </a:p>
          <a:p>
            <a:pPr marL="0" lvl="0" indent="0" algn="l" rtl="0">
              <a:spcBef>
                <a:spcPts val="0"/>
              </a:spcBef>
              <a:spcAft>
                <a:spcPts val="0"/>
              </a:spcAft>
              <a:buNone/>
            </a:pPr>
            <a:r>
              <a:rPr lang="en-US" sz="1200" b="1" dirty="0"/>
              <a:t>Methodology</a:t>
            </a:r>
            <a:r>
              <a:rPr lang="en-US" sz="1200" dirty="0"/>
              <a:t>:</a:t>
            </a:r>
            <a:br>
              <a:rPr lang="en-US" sz="1200" dirty="0"/>
            </a:br>
            <a:endParaRPr sz="1200" dirty="0"/>
          </a:p>
          <a:p>
            <a:pPr marL="457200" lvl="0" indent="-285750" algn="l" rtl="0">
              <a:lnSpc>
                <a:spcPct val="115000"/>
              </a:lnSpc>
              <a:spcBef>
                <a:spcPts val="1200"/>
              </a:spcBef>
              <a:spcAft>
                <a:spcPts val="0"/>
              </a:spcAft>
              <a:buClr>
                <a:schemeClr val="dk1"/>
              </a:buClr>
              <a:buSzPts val="900"/>
              <a:buChar char="●"/>
            </a:pPr>
            <a:r>
              <a:rPr lang="en-US" sz="1200" dirty="0"/>
              <a:t>Single trial (visualization).</a:t>
            </a:r>
            <a:br>
              <a:rPr lang="en-US" sz="1200" dirty="0"/>
            </a:br>
            <a:endParaRPr sz="1200" dirty="0"/>
          </a:p>
          <a:p>
            <a:pPr marL="457200" lvl="0" indent="-285750" algn="l" rtl="0">
              <a:lnSpc>
                <a:spcPct val="115000"/>
              </a:lnSpc>
              <a:spcBef>
                <a:spcPts val="0"/>
              </a:spcBef>
              <a:spcAft>
                <a:spcPts val="0"/>
              </a:spcAft>
              <a:buClr>
                <a:schemeClr val="dk1"/>
              </a:buClr>
              <a:buSzPts val="900"/>
              <a:buChar char="●"/>
            </a:pPr>
            <a:r>
              <a:rPr lang="en-US" sz="1200" dirty="0"/>
              <a:t>Multiple trials (averaged results).</a:t>
            </a:r>
            <a:br>
              <a:rPr lang="en-US" sz="1200" dirty="0"/>
            </a:br>
            <a:endParaRPr sz="1200" dirty="0"/>
          </a:p>
        </p:txBody>
      </p:sp>
      <p:pic>
        <p:nvPicPr>
          <p:cNvPr id="451" name="Google Shape;451;p50"/>
          <p:cNvPicPr preferRelativeResize="0"/>
          <p:nvPr/>
        </p:nvPicPr>
        <p:blipFill>
          <a:blip r:embed="rId3">
            <a:alphaModFix/>
          </a:blip>
          <a:stretch>
            <a:fillRect/>
          </a:stretch>
        </p:blipFill>
        <p:spPr>
          <a:xfrm>
            <a:off x="7366350" y="4566050"/>
            <a:ext cx="3939100" cy="1655568"/>
          </a:xfrm>
          <a:prstGeom prst="rect">
            <a:avLst/>
          </a:prstGeom>
          <a:noFill/>
          <a:ln>
            <a:noFill/>
          </a:ln>
        </p:spPr>
      </p:pic>
      <p:pic>
        <p:nvPicPr>
          <p:cNvPr id="452" name="Google Shape;452;p50"/>
          <p:cNvPicPr preferRelativeResize="0"/>
          <p:nvPr/>
        </p:nvPicPr>
        <p:blipFill>
          <a:blip r:embed="rId4">
            <a:alphaModFix/>
          </a:blip>
          <a:stretch>
            <a:fillRect/>
          </a:stretch>
        </p:blipFill>
        <p:spPr>
          <a:xfrm>
            <a:off x="7484762" y="2910475"/>
            <a:ext cx="3939100" cy="1655580"/>
          </a:xfrm>
          <a:prstGeom prst="rect">
            <a:avLst/>
          </a:prstGeom>
          <a:noFill/>
          <a:ln>
            <a:noFill/>
          </a:ln>
        </p:spPr>
      </p:pic>
      <p:pic>
        <p:nvPicPr>
          <p:cNvPr id="453" name="Google Shape;453;p50"/>
          <p:cNvPicPr preferRelativeResize="0"/>
          <p:nvPr/>
        </p:nvPicPr>
        <p:blipFill>
          <a:blip r:embed="rId5">
            <a:alphaModFix/>
          </a:blip>
          <a:stretch>
            <a:fillRect/>
          </a:stretch>
        </p:blipFill>
        <p:spPr>
          <a:xfrm>
            <a:off x="7366350" y="1195500"/>
            <a:ext cx="4175925" cy="17551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51"/>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49</a:t>
            </a:fld>
            <a:r>
              <a:rPr lang="en-US"/>
              <a:t>/XX</a:t>
            </a:r>
            <a:endParaRPr sz="1200" b="0">
              <a:solidFill>
                <a:srgbClr val="888888"/>
              </a:solidFill>
            </a:endParaRPr>
          </a:p>
        </p:txBody>
      </p:sp>
      <p:sp>
        <p:nvSpPr>
          <p:cNvPr id="460" name="Google Shape;460;p51"/>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Single Trial (Fine Grid)</a:t>
            </a:r>
            <a:endParaRPr/>
          </a:p>
        </p:txBody>
      </p:sp>
      <p:sp>
        <p:nvSpPr>
          <p:cNvPr id="461" name="Google Shape;461;p51"/>
          <p:cNvSpPr txBox="1"/>
          <p:nvPr/>
        </p:nvSpPr>
        <p:spPr>
          <a:xfrm>
            <a:off x="252550" y="1690225"/>
            <a:ext cx="7269300" cy="340705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dirty="0">
                <a:solidFill>
                  <a:schemeClr val="dk1"/>
                </a:solidFill>
              </a:rPr>
              <a:t>Agent gradually learns profitable prices.</a:t>
            </a:r>
            <a:br>
              <a:rPr lang="en-US" sz="1100" dirty="0">
                <a:solidFill>
                  <a:schemeClr val="dk1"/>
                </a:solidFill>
              </a:rPr>
            </a:br>
            <a:endParaRPr sz="1100" dirty="0">
              <a:solidFill>
                <a:schemeClr val="dk1"/>
              </a:solidFill>
            </a:endParaRPr>
          </a:p>
          <a:p>
            <a:pPr marL="0" lvl="0" indent="0" algn="l" rtl="0">
              <a:spcBef>
                <a:spcPts val="0"/>
              </a:spcBef>
              <a:spcAft>
                <a:spcPts val="0"/>
              </a:spcAft>
              <a:buNone/>
            </a:pPr>
            <a:r>
              <a:rPr lang="en-US" sz="1100" dirty="0">
                <a:solidFill>
                  <a:schemeClr val="dk1"/>
                </a:solidFill>
              </a:rPr>
              <a:t>Early variability: high prices sometimes exceed valuations → no sales.</a:t>
            </a:r>
            <a:br>
              <a:rPr lang="en-US" sz="1100" dirty="0">
                <a:solidFill>
                  <a:schemeClr val="dk1"/>
                </a:solidFill>
              </a:rPr>
            </a:br>
            <a:endParaRPr sz="1100" dirty="0">
              <a:solidFill>
                <a:schemeClr val="dk1"/>
              </a:solidFill>
            </a:endParaRPr>
          </a:p>
          <a:p>
            <a:pPr marL="0" lvl="0" indent="0" algn="l" rtl="0">
              <a:spcBef>
                <a:spcPts val="0"/>
              </a:spcBef>
              <a:spcAft>
                <a:spcPts val="0"/>
              </a:spcAft>
              <a:buNone/>
            </a:pPr>
            <a:r>
              <a:rPr lang="en-US" sz="1100" dirty="0">
                <a:solidFill>
                  <a:schemeClr val="dk1"/>
                </a:solidFill>
              </a:rPr>
              <a:t>Over time:</a:t>
            </a:r>
            <a:endParaRPr sz="1100" dirty="0">
              <a:solidFill>
                <a:schemeClr val="dk1"/>
              </a:solidFill>
            </a:endParaRPr>
          </a:p>
          <a:p>
            <a:pPr marL="457200" lvl="0" indent="-298450" algn="l" rtl="0">
              <a:lnSpc>
                <a:spcPct val="150000"/>
              </a:lnSpc>
              <a:spcBef>
                <a:spcPts val="1200"/>
              </a:spcBef>
              <a:spcAft>
                <a:spcPts val="0"/>
              </a:spcAft>
              <a:buClr>
                <a:schemeClr val="dk1"/>
              </a:buClr>
              <a:buSzPts val="1100"/>
              <a:buChar char="●"/>
            </a:pPr>
            <a:r>
              <a:rPr lang="en-US" sz="1100" dirty="0">
                <a:solidFill>
                  <a:schemeClr val="dk1"/>
                </a:solidFill>
              </a:rPr>
              <a:t>Product C and B have a price that is distinguishable from the others</a:t>
            </a:r>
            <a:endParaRPr sz="1100" dirty="0">
              <a:solidFill>
                <a:schemeClr val="dk1"/>
              </a:solidFill>
            </a:endParaRPr>
          </a:p>
          <a:p>
            <a:pPr marL="457200" lvl="0" indent="-298450" algn="l" rtl="0">
              <a:lnSpc>
                <a:spcPct val="200000"/>
              </a:lnSpc>
              <a:spcBef>
                <a:spcPts val="0"/>
              </a:spcBef>
              <a:spcAft>
                <a:spcPts val="0"/>
              </a:spcAft>
              <a:buClr>
                <a:schemeClr val="dk1"/>
              </a:buClr>
              <a:buSzPts val="1100"/>
              <a:buChar char="●"/>
            </a:pPr>
            <a:r>
              <a:rPr lang="en-US" sz="1100" dirty="0">
                <a:solidFill>
                  <a:schemeClr val="dk1"/>
                </a:solidFill>
              </a:rPr>
              <a:t>A has more uniformly probable prices</a:t>
            </a:r>
            <a:endParaRPr sz="1100" dirty="0">
              <a:solidFill>
                <a:schemeClr val="dk1"/>
              </a:solidFill>
            </a:endParaRPr>
          </a:p>
          <a:p>
            <a:pPr marL="0" lvl="0" indent="0" algn="l" rtl="0">
              <a:lnSpc>
                <a:spcPct val="115000"/>
              </a:lnSpc>
              <a:spcBef>
                <a:spcPts val="1200"/>
              </a:spcBef>
              <a:spcAft>
                <a:spcPts val="0"/>
              </a:spcAft>
              <a:buNone/>
            </a:pPr>
            <a:r>
              <a:rPr lang="en-US" sz="1100" b="1" dirty="0">
                <a:solidFill>
                  <a:schemeClr val="dk1"/>
                </a:solidFill>
              </a:rPr>
              <a:t>Cumulative regret</a:t>
            </a:r>
            <a:r>
              <a:rPr lang="en-US" sz="1100" dirty="0">
                <a:solidFill>
                  <a:schemeClr val="dk1"/>
                </a:solidFill>
              </a:rPr>
              <a:t>:</a:t>
            </a:r>
            <a:endParaRPr sz="1100"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100" dirty="0">
                <a:solidFill>
                  <a:schemeClr val="dk1"/>
                </a:solidFill>
              </a:rPr>
              <a:t>Sublinear and lower vs clairvoyant oracle.</a:t>
            </a:r>
            <a:br>
              <a:rPr lang="en-US" sz="1100" dirty="0">
                <a:solidFill>
                  <a:schemeClr val="dk1"/>
                </a:solidFill>
              </a:rPr>
            </a:br>
            <a:endParaRPr sz="1100"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dirty="0">
                <a:solidFill>
                  <a:schemeClr val="dk1"/>
                </a:solidFill>
              </a:rPr>
              <a:t>Sublinear vs fixed hindsight oracle.</a:t>
            </a:r>
            <a:br>
              <a:rPr lang="en-US" sz="1100" dirty="0">
                <a:solidFill>
                  <a:schemeClr val="dk1"/>
                </a:solidFill>
              </a:rPr>
            </a:br>
            <a:endParaRPr sz="1100" dirty="0">
              <a:solidFill>
                <a:schemeClr val="dk1"/>
              </a:solidFill>
            </a:endParaRPr>
          </a:p>
          <a:p>
            <a:pPr marL="0" lvl="0" indent="0" algn="l" rtl="0">
              <a:lnSpc>
                <a:spcPct val="115000"/>
              </a:lnSpc>
              <a:spcBef>
                <a:spcPts val="1200"/>
              </a:spcBef>
              <a:spcAft>
                <a:spcPts val="0"/>
              </a:spcAft>
              <a:buNone/>
            </a:pPr>
            <a:r>
              <a:rPr lang="en-US" sz="1100" dirty="0">
                <a:solidFill>
                  <a:schemeClr val="dk1"/>
                </a:solidFill>
              </a:rPr>
              <a:t>Discretization (17 prices) balances exploration and convergence.</a:t>
            </a:r>
            <a:endParaRPr sz="1100" dirty="0">
              <a:solidFill>
                <a:schemeClr val="dk1"/>
              </a:solidFill>
            </a:endParaRPr>
          </a:p>
        </p:txBody>
      </p:sp>
      <p:pic>
        <p:nvPicPr>
          <p:cNvPr id="462" name="Google Shape;462;p51" title="download (4).png"/>
          <p:cNvPicPr preferRelativeResize="0"/>
          <p:nvPr/>
        </p:nvPicPr>
        <p:blipFill rotWithShape="1">
          <a:blip r:embed="rId3">
            <a:alphaModFix/>
          </a:blip>
          <a:srcRect t="99" b="99"/>
          <a:stretch/>
        </p:blipFill>
        <p:spPr>
          <a:xfrm>
            <a:off x="5181349" y="1690225"/>
            <a:ext cx="3475924" cy="2232475"/>
          </a:xfrm>
          <a:prstGeom prst="rect">
            <a:avLst/>
          </a:prstGeom>
          <a:noFill/>
          <a:ln>
            <a:noFill/>
          </a:ln>
        </p:spPr>
      </p:pic>
      <p:pic>
        <p:nvPicPr>
          <p:cNvPr id="463" name="Google Shape;463;p51"/>
          <p:cNvPicPr preferRelativeResize="0"/>
          <p:nvPr/>
        </p:nvPicPr>
        <p:blipFill>
          <a:blip r:embed="rId4">
            <a:alphaModFix/>
          </a:blip>
          <a:stretch>
            <a:fillRect/>
          </a:stretch>
        </p:blipFill>
        <p:spPr>
          <a:xfrm>
            <a:off x="4559124" y="4365724"/>
            <a:ext cx="3904924" cy="1452250"/>
          </a:xfrm>
          <a:prstGeom prst="rect">
            <a:avLst/>
          </a:prstGeom>
          <a:noFill/>
          <a:ln>
            <a:noFill/>
          </a:ln>
        </p:spPr>
      </p:pic>
      <p:pic>
        <p:nvPicPr>
          <p:cNvPr id="464" name="Google Shape;464;p51" title="download (5).png"/>
          <p:cNvPicPr preferRelativeResize="0"/>
          <p:nvPr/>
        </p:nvPicPr>
        <p:blipFill rotWithShape="1">
          <a:blip r:embed="rId5">
            <a:alphaModFix/>
          </a:blip>
          <a:srcRect l="436" r="436"/>
          <a:stretch/>
        </p:blipFill>
        <p:spPr>
          <a:xfrm>
            <a:off x="9109850" y="1247900"/>
            <a:ext cx="2916674" cy="1352467"/>
          </a:xfrm>
          <a:prstGeom prst="rect">
            <a:avLst/>
          </a:prstGeom>
          <a:noFill/>
          <a:ln>
            <a:noFill/>
          </a:ln>
        </p:spPr>
      </p:pic>
      <p:pic>
        <p:nvPicPr>
          <p:cNvPr id="465" name="Google Shape;465;p51" title="download (6).png"/>
          <p:cNvPicPr preferRelativeResize="0"/>
          <p:nvPr/>
        </p:nvPicPr>
        <p:blipFill rotWithShape="1">
          <a:blip r:embed="rId6">
            <a:alphaModFix/>
          </a:blip>
          <a:srcRect t="738" b="729"/>
          <a:stretch/>
        </p:blipFill>
        <p:spPr>
          <a:xfrm>
            <a:off x="9127250" y="2826138"/>
            <a:ext cx="2916674" cy="1334962"/>
          </a:xfrm>
          <a:prstGeom prst="rect">
            <a:avLst/>
          </a:prstGeom>
          <a:noFill/>
          <a:ln>
            <a:noFill/>
          </a:ln>
        </p:spPr>
      </p:pic>
      <p:pic>
        <p:nvPicPr>
          <p:cNvPr id="466" name="Google Shape;466;p51" title="download (7).png"/>
          <p:cNvPicPr preferRelativeResize="0"/>
          <p:nvPr/>
        </p:nvPicPr>
        <p:blipFill rotWithShape="1">
          <a:blip r:embed="rId7">
            <a:alphaModFix/>
          </a:blip>
          <a:srcRect t="680" b="680"/>
          <a:stretch/>
        </p:blipFill>
        <p:spPr>
          <a:xfrm>
            <a:off x="9109838" y="4464887"/>
            <a:ext cx="2951489" cy="1352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8"/>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r>
              <a:rPr lang="en-US"/>
              <a:t>/XX</a:t>
            </a:r>
            <a:endParaRPr/>
          </a:p>
        </p:txBody>
      </p:sp>
      <p:sp>
        <p:nvSpPr>
          <p:cNvPr id="65" name="Google Shape;65;p8"/>
          <p:cNvSpPr txBox="1">
            <a:spLocks noGrp="1"/>
          </p:cNvSpPr>
          <p:nvPr>
            <p:ph type="title"/>
          </p:nvPr>
        </p:nvSpPr>
        <p:spPr>
          <a:xfrm>
            <a:off x="105348" y="90625"/>
            <a:ext cx="100197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Agent Case 1: UCB1 without inventory constraint</a:t>
            </a:r>
            <a:endParaRPr/>
          </a:p>
        </p:txBody>
      </p:sp>
      <mc:AlternateContent xmlns:mc="http://schemas.openxmlformats.org/markup-compatibility/2006" xmlns:a14="http://schemas.microsoft.com/office/drawing/2010/main">
        <mc:Choice Requires="a14">
          <p:sp>
            <p:nvSpPr>
              <p:cNvPr id="66" name="Google Shape;66;p8"/>
              <p:cNvSpPr txBox="1"/>
              <p:nvPr/>
            </p:nvSpPr>
            <p:spPr>
              <a:xfrm>
                <a:off x="1099971" y="1247847"/>
                <a:ext cx="8512500" cy="271847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800" dirty="0">
                    <a:solidFill>
                      <a:schemeClr val="dk1"/>
                    </a:solidFill>
                  </a:rPr>
                  <a:t>•</a:t>
                </a:r>
                <a:r>
                  <a:rPr lang="en-US" sz="1800" dirty="0">
                    <a:solidFill>
                      <a:schemeClr val="dk1"/>
                    </a:solidFill>
                    <a:latin typeface="Calibri"/>
                    <a:ea typeface="Calibri"/>
                    <a:cs typeface="Calibri"/>
                    <a:sym typeface="Calibri"/>
                  </a:rPr>
                  <a:t>Treats each discrete price as an </a:t>
                </a:r>
                <a:r>
                  <a:rPr lang="en-US" sz="1800" b="1" dirty="0">
                    <a:solidFill>
                      <a:schemeClr val="dk1"/>
                    </a:solidFill>
                    <a:latin typeface="Calibri"/>
                    <a:ea typeface="Calibri"/>
                    <a:cs typeface="Calibri"/>
                    <a:sym typeface="Calibri"/>
                  </a:rPr>
                  <a:t>arm in a multi-armed bandit</a:t>
                </a:r>
                <a:r>
                  <a:rPr lang="en-US" sz="1800" dirty="0">
                    <a:solidFill>
                      <a:schemeClr val="dk1"/>
                    </a:solidFill>
                    <a:latin typeface="Calibri"/>
                    <a:ea typeface="Calibri"/>
                    <a:cs typeface="Calibri"/>
                    <a:sym typeface="Calibri"/>
                  </a:rPr>
                  <a:t>.</a:t>
                </a:r>
              </a:p>
              <a:p>
                <a:pPr marL="0" lvl="0" indent="0" algn="l" rtl="0">
                  <a:lnSpc>
                    <a:spcPct val="115000"/>
                  </a:lnSpc>
                  <a:spcBef>
                    <a:spcPts val="0"/>
                  </a:spcBef>
                  <a:spcAft>
                    <a:spcPts val="0"/>
                  </a:spcAft>
                  <a:buNone/>
                </a:pPr>
                <a:r>
                  <a:rPr lang="en-US" sz="1800" dirty="0">
                    <a:solidFill>
                      <a:schemeClr val="dk1"/>
                    </a:solidFill>
                  </a:rPr>
                  <a:t>•</a:t>
                </a:r>
                <a:r>
                  <a:rPr lang="en-US" sz="1800" dirty="0">
                    <a:solidFill>
                      <a:schemeClr val="dk1"/>
                    </a:solidFill>
                    <a:latin typeface="Calibri"/>
                    <a:ea typeface="Calibri"/>
                    <a:cs typeface="Calibri"/>
                    <a:sym typeface="Calibri"/>
                  </a:rPr>
                  <a:t>Algorithm:</a:t>
                </a:r>
              </a:p>
              <a:p>
                <a:pPr marL="469900" lvl="0" indent="0" algn="l" rtl="0">
                  <a:lnSpc>
                    <a:spcPct val="115000"/>
                  </a:lnSpc>
                  <a:spcBef>
                    <a:spcPts val="0"/>
                  </a:spcBef>
                  <a:spcAft>
                    <a:spcPts val="0"/>
                  </a:spcAft>
                  <a:buNone/>
                </a:pPr>
                <a:r>
                  <a:rPr lang="en-US" sz="1800" dirty="0">
                    <a:solidFill>
                      <a:schemeClr val="dk1"/>
                    </a:solidFill>
                  </a:rPr>
                  <a:t>•</a:t>
                </a:r>
                <a:r>
                  <a:rPr lang="en-US" sz="1800" dirty="0">
                    <a:solidFill>
                      <a:schemeClr val="dk1"/>
                    </a:solidFill>
                    <a:latin typeface="Calibri"/>
                    <a:ea typeface="Calibri"/>
                    <a:cs typeface="Calibri"/>
                    <a:sym typeface="Calibri"/>
                  </a:rPr>
                  <a:t>First, try each price once.</a:t>
                </a:r>
              </a:p>
              <a:p>
                <a:pPr marL="469900" lvl="0" indent="0" algn="l" rtl="0">
                  <a:lnSpc>
                    <a:spcPct val="115000"/>
                  </a:lnSpc>
                  <a:spcBef>
                    <a:spcPts val="0"/>
                  </a:spcBef>
                  <a:spcAft>
                    <a:spcPts val="0"/>
                  </a:spcAft>
                  <a:buNone/>
                </a:pPr>
                <a:r>
                  <a:rPr lang="en-US" sz="1800" dirty="0">
                    <a:solidFill>
                      <a:schemeClr val="dk1"/>
                    </a:solidFill>
                  </a:rPr>
                  <a:t>•</a:t>
                </a:r>
                <a:r>
                  <a:rPr lang="en-US" sz="1800" dirty="0">
                    <a:solidFill>
                      <a:schemeClr val="dk1"/>
                    </a:solidFill>
                    <a:latin typeface="Calibri"/>
                    <a:ea typeface="Calibri"/>
                    <a:cs typeface="Calibri"/>
                    <a:sym typeface="Calibri"/>
                  </a:rPr>
                  <a:t>Then, select price with the largest </a:t>
                </a:r>
                <a:r>
                  <a:rPr lang="en-US" sz="1800" b="1" dirty="0">
                    <a:solidFill>
                      <a:schemeClr val="dk1"/>
                    </a:solidFill>
                    <a:latin typeface="Calibri"/>
                    <a:ea typeface="Calibri"/>
                    <a:cs typeface="Calibri"/>
                    <a:sym typeface="Calibri"/>
                  </a:rPr>
                  <a:t>Upper Confidence Bound (UCB)</a:t>
                </a:r>
                <a:r>
                  <a:rPr lang="en-US" sz="1800" dirty="0">
                    <a:solidFill>
                      <a:schemeClr val="dk1"/>
                    </a:solidFill>
                    <a:latin typeface="Calibri"/>
                    <a:ea typeface="Calibri"/>
                    <a:cs typeface="Calibri"/>
                    <a:sym typeface="Calibri"/>
                  </a:rPr>
                  <a:t>:</a:t>
                </a:r>
              </a:p>
              <a:p>
                <a:pPr marL="469900" lvl="0" indent="0" algn="l" rtl="0">
                  <a:lnSpc>
                    <a:spcPct val="115000"/>
                  </a:lnSpc>
                  <a:spcBef>
                    <a:spcPts val="0"/>
                  </a:spcBef>
                  <a:spcAft>
                    <a:spcPts val="0"/>
                  </a:spcAft>
                  <a:buNone/>
                </a:pPr>
                <a14:m>
                  <m:oMathPara xmlns:m="http://schemas.openxmlformats.org/officeDocument/2006/math">
                    <m:oMathParaPr>
                      <m:jc m:val="centerGroup"/>
                    </m:oMathParaPr>
                    <m:oMath xmlns:m="http://schemas.openxmlformats.org/officeDocument/2006/math">
                      <m:r>
                        <a:rPr lang="en-US" sz="1800" b="0" i="1" smtClean="0">
                          <a:solidFill>
                            <a:schemeClr val="dk1"/>
                          </a:solidFill>
                          <a:latin typeface="Cambria Math" panose="02040503050406030204" pitchFamily="18" charset="0"/>
                          <a:ea typeface="Calibri"/>
                          <a:cs typeface="Calibri"/>
                          <a:sym typeface="Calibri"/>
                        </a:rPr>
                        <m:t>𝑈</m:t>
                      </m:r>
                      <m:r>
                        <a:rPr lang="it-IT" sz="1800" b="0" i="1" smtClean="0">
                          <a:solidFill>
                            <a:schemeClr val="dk1"/>
                          </a:solidFill>
                          <a:latin typeface="Cambria Math" panose="02040503050406030204" pitchFamily="18" charset="0"/>
                          <a:ea typeface="Calibri"/>
                          <a:cs typeface="Calibri"/>
                          <a:sym typeface="Calibri"/>
                        </a:rPr>
                        <m:t>𝐶𝐵</m:t>
                      </m:r>
                      <m:d>
                        <m:dPr>
                          <m:ctrlPr>
                            <a:rPr lang="it-IT" sz="1800" b="0" i="1" smtClean="0">
                              <a:solidFill>
                                <a:schemeClr val="dk1"/>
                              </a:solidFill>
                              <a:latin typeface="Cambria Math" panose="02040503050406030204" pitchFamily="18" charset="0"/>
                              <a:ea typeface="Calibri"/>
                              <a:cs typeface="Calibri"/>
                              <a:sym typeface="Calibri"/>
                            </a:rPr>
                          </m:ctrlPr>
                        </m:dPr>
                        <m:e>
                          <m:r>
                            <a:rPr lang="it-IT" sz="1800" b="0" i="1" smtClean="0">
                              <a:solidFill>
                                <a:schemeClr val="dk1"/>
                              </a:solidFill>
                              <a:latin typeface="Cambria Math" panose="02040503050406030204" pitchFamily="18" charset="0"/>
                              <a:ea typeface="Calibri"/>
                              <a:cs typeface="Calibri"/>
                              <a:sym typeface="Calibri"/>
                            </a:rPr>
                            <m:t>𝑝</m:t>
                          </m:r>
                        </m:e>
                      </m:d>
                      <m:r>
                        <a:rPr lang="it-IT" sz="1800" b="0" i="1" smtClean="0">
                          <a:solidFill>
                            <a:schemeClr val="dk1"/>
                          </a:solidFill>
                          <a:latin typeface="Cambria Math" panose="02040503050406030204" pitchFamily="18" charset="0"/>
                          <a:ea typeface="Calibri"/>
                          <a:cs typeface="Calibri"/>
                          <a:sym typeface="Calibri"/>
                        </a:rPr>
                        <m:t>= </m:t>
                      </m:r>
                      <m:acc>
                        <m:accPr>
                          <m:chr m:val="̅"/>
                          <m:ctrlPr>
                            <a:rPr lang="it-IT" sz="1800" b="0" i="1" smtClean="0">
                              <a:solidFill>
                                <a:schemeClr val="dk1"/>
                              </a:solidFill>
                              <a:latin typeface="Cambria Math" panose="02040503050406030204" pitchFamily="18" charset="0"/>
                              <a:ea typeface="Calibri"/>
                              <a:cs typeface="Calibri"/>
                              <a:sym typeface="Calibri"/>
                            </a:rPr>
                          </m:ctrlPr>
                        </m:accPr>
                        <m:e>
                          <m:r>
                            <a:rPr lang="it-IT" sz="1800" b="0" i="1" smtClean="0">
                              <a:solidFill>
                                <a:schemeClr val="dk1"/>
                              </a:solidFill>
                              <a:latin typeface="Cambria Math" panose="02040503050406030204" pitchFamily="18" charset="0"/>
                              <a:ea typeface="Calibri"/>
                              <a:cs typeface="Calibri"/>
                              <a:sym typeface="Calibri"/>
                            </a:rPr>
                            <m:t>𝑟</m:t>
                          </m:r>
                        </m:e>
                      </m:acc>
                      <m:d>
                        <m:dPr>
                          <m:ctrlPr>
                            <a:rPr lang="it-IT" sz="1800" b="0" i="1" smtClean="0">
                              <a:solidFill>
                                <a:schemeClr val="dk1"/>
                              </a:solidFill>
                              <a:latin typeface="Cambria Math" panose="02040503050406030204" pitchFamily="18" charset="0"/>
                              <a:ea typeface="Calibri"/>
                              <a:cs typeface="Calibri"/>
                              <a:sym typeface="Calibri"/>
                            </a:rPr>
                          </m:ctrlPr>
                        </m:dPr>
                        <m:e>
                          <m:r>
                            <a:rPr lang="it-IT" sz="1800" b="0" i="1" smtClean="0">
                              <a:solidFill>
                                <a:schemeClr val="dk1"/>
                              </a:solidFill>
                              <a:latin typeface="Cambria Math" panose="02040503050406030204" pitchFamily="18" charset="0"/>
                              <a:ea typeface="Calibri"/>
                              <a:cs typeface="Calibri"/>
                              <a:sym typeface="Calibri"/>
                            </a:rPr>
                            <m:t>𝑝</m:t>
                          </m:r>
                        </m:e>
                      </m:d>
                      <m:r>
                        <a:rPr lang="it-IT" sz="1800" b="0" i="1" smtClean="0">
                          <a:solidFill>
                            <a:schemeClr val="dk1"/>
                          </a:solidFill>
                          <a:latin typeface="Cambria Math" panose="02040503050406030204" pitchFamily="18" charset="0"/>
                          <a:ea typeface="Calibri"/>
                          <a:cs typeface="Calibri"/>
                          <a:sym typeface="Calibri"/>
                        </a:rPr>
                        <m:t>+ </m:t>
                      </m:r>
                      <m:rad>
                        <m:radPr>
                          <m:degHide m:val="on"/>
                          <m:ctrlPr>
                            <a:rPr lang="it-IT" sz="1800" b="0" i="1" smtClean="0">
                              <a:solidFill>
                                <a:schemeClr val="dk1"/>
                              </a:solidFill>
                              <a:latin typeface="Cambria Math" panose="02040503050406030204" pitchFamily="18" charset="0"/>
                              <a:ea typeface="Calibri"/>
                              <a:cs typeface="Calibri"/>
                              <a:sym typeface="Calibri"/>
                            </a:rPr>
                          </m:ctrlPr>
                        </m:radPr>
                        <m:deg/>
                        <m:e>
                          <m:f>
                            <m:fPr>
                              <m:ctrlPr>
                                <a:rPr lang="it-IT" sz="1800" b="0" i="1" smtClean="0">
                                  <a:solidFill>
                                    <a:schemeClr val="dk1"/>
                                  </a:solidFill>
                                  <a:latin typeface="Cambria Math" panose="02040503050406030204" pitchFamily="18" charset="0"/>
                                  <a:ea typeface="Calibri"/>
                                  <a:cs typeface="Calibri"/>
                                  <a:sym typeface="Calibri"/>
                                </a:rPr>
                              </m:ctrlPr>
                            </m:fPr>
                            <m:num>
                              <m:r>
                                <a:rPr lang="it-IT" sz="1800" b="0" i="1" smtClean="0">
                                  <a:solidFill>
                                    <a:schemeClr val="dk1"/>
                                  </a:solidFill>
                                  <a:latin typeface="Cambria Math" panose="02040503050406030204" pitchFamily="18" charset="0"/>
                                  <a:ea typeface="Calibri"/>
                                  <a:cs typeface="Calibri"/>
                                  <a:sym typeface="Calibri"/>
                                </a:rPr>
                                <m:t>2</m:t>
                              </m:r>
                              <m:r>
                                <a:rPr lang="it-IT" sz="1800" b="0" i="1" smtClean="0">
                                  <a:solidFill>
                                    <a:schemeClr val="dk1"/>
                                  </a:solidFill>
                                  <a:latin typeface="Cambria Math" panose="02040503050406030204" pitchFamily="18" charset="0"/>
                                  <a:ea typeface="Cambria Math" panose="02040503050406030204" pitchFamily="18" charset="0"/>
                                  <a:cs typeface="Calibri"/>
                                  <a:sym typeface="Calibri"/>
                                </a:rPr>
                                <m:t>∙</m:t>
                              </m:r>
                              <m:r>
                                <m:rPr>
                                  <m:sty m:val="p"/>
                                </m:rPr>
                                <a:rPr lang="it-IT" sz="1800" b="0" i="0" smtClean="0">
                                  <a:solidFill>
                                    <a:schemeClr val="dk1"/>
                                  </a:solidFill>
                                  <a:latin typeface="Cambria Math" panose="02040503050406030204" pitchFamily="18" charset="0"/>
                                  <a:ea typeface="Cambria Math" panose="02040503050406030204" pitchFamily="18" charset="0"/>
                                  <a:cs typeface="Calibri"/>
                                  <a:sym typeface="Calibri"/>
                                </a:rPr>
                                <m:t>log</m:t>
                              </m:r>
                              <m:r>
                                <a:rPr lang="it-IT" sz="1800" b="0" i="1" smtClean="0">
                                  <a:solidFill>
                                    <a:schemeClr val="dk1"/>
                                  </a:solidFill>
                                  <a:latin typeface="Cambria Math" panose="02040503050406030204" pitchFamily="18" charset="0"/>
                                  <a:ea typeface="Cambria Math" panose="02040503050406030204" pitchFamily="18" charset="0"/>
                                  <a:cs typeface="Calibri"/>
                                  <a:sym typeface="Calibri"/>
                                </a:rPr>
                                <m:t>⁡(</m:t>
                              </m:r>
                              <m:r>
                                <a:rPr lang="it-IT" sz="1800" b="0" i="1" smtClean="0">
                                  <a:solidFill>
                                    <a:schemeClr val="dk1"/>
                                  </a:solidFill>
                                  <a:latin typeface="Cambria Math" panose="02040503050406030204" pitchFamily="18" charset="0"/>
                                  <a:ea typeface="Cambria Math" panose="02040503050406030204" pitchFamily="18" charset="0"/>
                                  <a:cs typeface="Calibri"/>
                                  <a:sym typeface="Calibri"/>
                                </a:rPr>
                                <m:t>𝑇</m:t>
                              </m:r>
                              <m:r>
                                <a:rPr lang="it-IT" sz="1800" b="0" i="1" smtClean="0">
                                  <a:solidFill>
                                    <a:schemeClr val="dk1"/>
                                  </a:solidFill>
                                  <a:latin typeface="Cambria Math" panose="02040503050406030204" pitchFamily="18" charset="0"/>
                                  <a:ea typeface="Cambria Math" panose="02040503050406030204" pitchFamily="18" charset="0"/>
                                  <a:cs typeface="Calibri"/>
                                  <a:sym typeface="Calibri"/>
                                </a:rPr>
                                <m:t>)</m:t>
                              </m:r>
                            </m:num>
                            <m:den>
                              <m:r>
                                <a:rPr lang="it-IT" sz="1800" b="0" i="1" smtClean="0">
                                  <a:solidFill>
                                    <a:schemeClr val="dk1"/>
                                  </a:solidFill>
                                  <a:latin typeface="Cambria Math" panose="02040503050406030204" pitchFamily="18" charset="0"/>
                                  <a:ea typeface="Calibri"/>
                                  <a:cs typeface="Calibri"/>
                                  <a:sym typeface="Calibri"/>
                                </a:rPr>
                                <m:t>𝑁</m:t>
                              </m:r>
                              <m:r>
                                <a:rPr lang="it-IT" sz="1800" b="0" i="1" smtClean="0">
                                  <a:solidFill>
                                    <a:schemeClr val="dk1"/>
                                  </a:solidFill>
                                  <a:latin typeface="Cambria Math" panose="02040503050406030204" pitchFamily="18" charset="0"/>
                                  <a:ea typeface="Calibri"/>
                                  <a:cs typeface="Calibri"/>
                                  <a:sym typeface="Calibri"/>
                                </a:rPr>
                                <m:t>(</m:t>
                              </m:r>
                              <m:r>
                                <a:rPr lang="it-IT" sz="1800" b="0" i="1" smtClean="0">
                                  <a:solidFill>
                                    <a:schemeClr val="dk1"/>
                                  </a:solidFill>
                                  <a:latin typeface="Cambria Math" panose="02040503050406030204" pitchFamily="18" charset="0"/>
                                  <a:ea typeface="Calibri"/>
                                  <a:cs typeface="Calibri"/>
                                  <a:sym typeface="Calibri"/>
                                </a:rPr>
                                <m:t>𝑝</m:t>
                              </m:r>
                              <m:r>
                                <a:rPr lang="it-IT" sz="1800" b="0" i="1" smtClean="0">
                                  <a:solidFill>
                                    <a:schemeClr val="dk1"/>
                                  </a:solidFill>
                                  <a:latin typeface="Cambria Math" panose="02040503050406030204" pitchFamily="18" charset="0"/>
                                  <a:ea typeface="Calibri"/>
                                  <a:cs typeface="Calibri"/>
                                  <a:sym typeface="Calibri"/>
                                </a:rPr>
                                <m:t>)</m:t>
                              </m:r>
                            </m:den>
                          </m:f>
                        </m:e>
                      </m:rad>
                    </m:oMath>
                  </m:oMathPara>
                </a14:m>
                <a:endParaRPr lang="en-US" sz="1800" dirty="0">
                  <a:solidFill>
                    <a:schemeClr val="dk1"/>
                  </a:solidFill>
                  <a:latin typeface="Calibri"/>
                  <a:ea typeface="Calibri"/>
                  <a:cs typeface="Calibri"/>
                  <a:sym typeface="Calibri"/>
                </a:endParaRPr>
              </a:p>
              <a:p>
                <a:pPr marL="469900" lvl="0" indent="0" algn="l" rtl="0">
                  <a:lnSpc>
                    <a:spcPct val="115000"/>
                  </a:lnSpc>
                  <a:spcBef>
                    <a:spcPts val="0"/>
                  </a:spcBef>
                  <a:spcAft>
                    <a:spcPts val="0"/>
                  </a:spcAft>
                  <a:buNone/>
                </a:pPr>
                <a:r>
                  <a:rPr lang="en-US" sz="1800" dirty="0">
                    <a:solidFill>
                      <a:schemeClr val="dk1"/>
                    </a:solidFill>
                  </a:rPr>
                  <a:t>•</a:t>
                </a:r>
                <a:r>
                  <a:rPr lang="en-US" sz="1100" dirty="0">
                    <a:solidFill>
                      <a:schemeClr val="dk1"/>
                    </a:solidFill>
                  </a:rPr>
                  <a:t>​​</a:t>
                </a:r>
                <a:r>
                  <a:rPr lang="en-US" sz="1800" dirty="0">
                    <a:solidFill>
                      <a:schemeClr val="dk1"/>
                    </a:solidFill>
                    <a:latin typeface="Calibri"/>
                    <a:ea typeface="Calibri"/>
                    <a:cs typeface="Calibri"/>
                    <a:sym typeface="Calibri"/>
                  </a:rPr>
                  <a:t>Learns the optimal price by balancing </a:t>
                </a:r>
                <a:r>
                  <a:rPr lang="en-US" sz="1800" b="1" dirty="0">
                    <a:solidFill>
                      <a:schemeClr val="dk1"/>
                    </a:solidFill>
                    <a:latin typeface="Calibri"/>
                    <a:ea typeface="Calibri"/>
                    <a:cs typeface="Calibri"/>
                    <a:sym typeface="Calibri"/>
                  </a:rPr>
                  <a:t>exploration vs exploitation</a:t>
                </a:r>
                <a:r>
                  <a:rPr lang="en-US" sz="1800"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p:txBody>
          </p:sp>
        </mc:Choice>
        <mc:Fallback xmlns="">
          <p:sp>
            <p:nvSpPr>
              <p:cNvPr id="66" name="Google Shape;66;p8"/>
              <p:cNvSpPr txBox="1">
                <a:spLocks noRot="1" noChangeAspect="1" noMove="1" noResize="1" noEditPoints="1" noAdjustHandles="1" noChangeArrowheads="1" noChangeShapeType="1" noTextEdit="1"/>
              </p:cNvSpPr>
              <p:nvPr/>
            </p:nvSpPr>
            <p:spPr>
              <a:xfrm>
                <a:off x="1099971" y="1247847"/>
                <a:ext cx="8512500" cy="2718471"/>
              </a:xfrm>
              <a:prstGeom prst="rect">
                <a:avLst/>
              </a:prstGeom>
              <a:blipFill>
                <a:blip r:embed="rId3"/>
                <a:stretch>
                  <a:fillRect l="-573" b="-224"/>
                </a:stretch>
              </a:blipFill>
              <a:ln>
                <a:noFill/>
              </a:ln>
            </p:spPr>
            <p:txBody>
              <a:bodyPr/>
              <a:lstStyle/>
              <a:p>
                <a:r>
                  <a:rPr lang="it-IT">
                    <a:noFill/>
                  </a:rPr>
                  <a:t> </a:t>
                </a:r>
              </a:p>
            </p:txBody>
          </p:sp>
        </mc:Fallback>
      </mc:AlternateContent>
      <p:pic>
        <p:nvPicPr>
          <p:cNvPr id="67" name="Google Shape;67;p8"/>
          <p:cNvPicPr preferRelativeResize="0"/>
          <p:nvPr/>
        </p:nvPicPr>
        <p:blipFill>
          <a:blip r:embed="rId4">
            <a:alphaModFix/>
          </a:blip>
          <a:stretch>
            <a:fillRect/>
          </a:stretch>
        </p:blipFill>
        <p:spPr>
          <a:xfrm>
            <a:off x="3205200" y="3966318"/>
            <a:ext cx="4511992" cy="2252100"/>
          </a:xfrm>
          <a:prstGeom prst="rect">
            <a:avLst/>
          </a:prstGeom>
          <a:solidFill>
            <a:schemeClr val="lt1"/>
          </a:solidFill>
          <a:ln w="9525"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10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2"/>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50</a:t>
            </a:fld>
            <a:r>
              <a:rPr lang="en-US"/>
              <a:t>/XX</a:t>
            </a:r>
            <a:endParaRPr sz="1200" b="0">
              <a:solidFill>
                <a:srgbClr val="888888"/>
              </a:solidFill>
            </a:endParaRPr>
          </a:p>
        </p:txBody>
      </p:sp>
      <p:sp>
        <p:nvSpPr>
          <p:cNvPr id="473" name="Google Shape;473;p52"/>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Multiple Trials (Fine grid)</a:t>
            </a:r>
            <a:endParaRPr/>
          </a:p>
        </p:txBody>
      </p:sp>
      <p:sp>
        <p:nvSpPr>
          <p:cNvPr id="474" name="Google Shape;474;p52"/>
          <p:cNvSpPr txBox="1"/>
          <p:nvPr/>
        </p:nvSpPr>
        <p:spPr>
          <a:xfrm>
            <a:off x="504000" y="1555350"/>
            <a:ext cx="8522400" cy="3747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dirty="0">
                <a:solidFill>
                  <a:schemeClr val="dk1"/>
                </a:solidFill>
              </a:rPr>
              <a:t>Across 20 seeds:</a:t>
            </a:r>
            <a:br>
              <a:rPr lang="en-US" sz="1300" dirty="0">
                <a:solidFill>
                  <a:schemeClr val="dk1"/>
                </a:solidFill>
              </a:rPr>
            </a:br>
            <a:endParaRPr sz="1300" dirty="0">
              <a:solidFill>
                <a:schemeClr val="dk1"/>
              </a:solidFill>
            </a:endParaRPr>
          </a:p>
          <a:p>
            <a:pPr marL="457200" lvl="0" indent="-311150" algn="l" rtl="0">
              <a:lnSpc>
                <a:spcPct val="115000"/>
              </a:lnSpc>
              <a:spcBef>
                <a:spcPts val="1200"/>
              </a:spcBef>
              <a:spcAft>
                <a:spcPts val="0"/>
              </a:spcAft>
              <a:buClr>
                <a:schemeClr val="dk1"/>
              </a:buClr>
              <a:buSzPts val="1300"/>
              <a:buChar char="●"/>
            </a:pPr>
            <a:r>
              <a:rPr lang="en-US" sz="1300" dirty="0">
                <a:solidFill>
                  <a:schemeClr val="dk1"/>
                </a:solidFill>
              </a:rPr>
              <a:t>Consistent adaptation across trials.</a:t>
            </a:r>
            <a:br>
              <a:rPr lang="en-US" sz="1300" dirty="0">
                <a:solidFill>
                  <a:schemeClr val="dk1"/>
                </a:solidFill>
              </a:rPr>
            </a:br>
            <a:endParaRPr sz="1300" dirty="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dirty="0">
                <a:solidFill>
                  <a:schemeClr val="dk1"/>
                </a:solidFill>
              </a:rPr>
              <a:t>Sublinear regret confirmed.</a:t>
            </a:r>
            <a:br>
              <a:rPr lang="en-US" sz="1300" dirty="0">
                <a:solidFill>
                  <a:schemeClr val="dk1"/>
                </a:solidFill>
              </a:rPr>
            </a:br>
            <a:endParaRPr sz="1300" dirty="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dirty="0">
                <a:solidFill>
                  <a:schemeClr val="dk1"/>
                </a:solidFill>
              </a:rPr>
              <a:t>Fixed hindsight benchmark harder to track → higher regret.</a:t>
            </a:r>
            <a:br>
              <a:rPr lang="en-US" sz="1300" dirty="0">
                <a:solidFill>
                  <a:schemeClr val="dk1"/>
                </a:solidFill>
              </a:rPr>
            </a:br>
            <a:endParaRPr sz="1300" dirty="0">
              <a:solidFill>
                <a:schemeClr val="dk1"/>
              </a:solidFill>
            </a:endParaRPr>
          </a:p>
          <a:p>
            <a:pPr marL="0" lvl="0" indent="0" algn="l" rtl="0">
              <a:lnSpc>
                <a:spcPct val="115000"/>
              </a:lnSpc>
              <a:spcBef>
                <a:spcPts val="1200"/>
              </a:spcBef>
              <a:spcAft>
                <a:spcPts val="0"/>
              </a:spcAft>
              <a:buNone/>
            </a:pPr>
            <a:r>
              <a:rPr lang="en-US" sz="1300" b="1" dirty="0">
                <a:solidFill>
                  <a:schemeClr val="dk1"/>
                </a:solidFill>
              </a:rPr>
              <a:t>Payments analysis</a:t>
            </a:r>
            <a:r>
              <a:rPr lang="en-US" sz="1300" dirty="0">
                <a:solidFill>
                  <a:schemeClr val="dk1"/>
                </a:solidFill>
              </a:rPr>
              <a:t>:</a:t>
            </a:r>
            <a:br>
              <a:rPr lang="en-US" sz="1300" b="1" dirty="0">
                <a:solidFill>
                  <a:schemeClr val="dk1"/>
                </a:solidFill>
              </a:rPr>
            </a:br>
            <a:endParaRPr sz="1300" b="1" dirty="0">
              <a:solidFill>
                <a:schemeClr val="dk1"/>
              </a:solidFill>
            </a:endParaRPr>
          </a:p>
          <a:p>
            <a:pPr marL="457200" lvl="0" indent="-311150" algn="l" rtl="0">
              <a:lnSpc>
                <a:spcPct val="115000"/>
              </a:lnSpc>
              <a:spcBef>
                <a:spcPts val="1200"/>
              </a:spcBef>
              <a:spcAft>
                <a:spcPts val="0"/>
              </a:spcAft>
              <a:buClr>
                <a:schemeClr val="dk1"/>
              </a:buClr>
              <a:buSzPts val="1300"/>
              <a:buChar char="●"/>
            </a:pPr>
            <a:r>
              <a:rPr lang="en-US" sz="1300" dirty="0">
                <a:solidFill>
                  <a:schemeClr val="dk1"/>
                </a:solidFill>
              </a:rPr>
              <a:t>Average cumulative payments approach budget.</a:t>
            </a:r>
            <a:br>
              <a:rPr lang="en-US" sz="1300" dirty="0">
                <a:solidFill>
                  <a:schemeClr val="dk1"/>
                </a:solidFill>
              </a:rPr>
            </a:br>
            <a:endParaRPr sz="1300"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300" dirty="0">
                <a:solidFill>
                  <a:schemeClr val="dk1"/>
                </a:solidFill>
              </a:rPr>
              <a:t>Variability across runs smoothed out.</a:t>
            </a:r>
            <a:br>
              <a:rPr lang="en-US" sz="1100" dirty="0">
                <a:solidFill>
                  <a:schemeClr val="dk1"/>
                </a:solidFill>
              </a:rPr>
            </a:br>
            <a:endParaRPr sz="1100" dirty="0">
              <a:solidFill>
                <a:schemeClr val="dk1"/>
              </a:solidFill>
            </a:endParaRPr>
          </a:p>
        </p:txBody>
      </p:sp>
      <p:pic>
        <p:nvPicPr>
          <p:cNvPr id="475" name="Google Shape;475;p52"/>
          <p:cNvPicPr preferRelativeResize="0"/>
          <p:nvPr/>
        </p:nvPicPr>
        <p:blipFill>
          <a:blip r:embed="rId3">
            <a:alphaModFix/>
          </a:blip>
          <a:stretch>
            <a:fillRect/>
          </a:stretch>
        </p:blipFill>
        <p:spPr>
          <a:xfrm>
            <a:off x="7230226" y="1158500"/>
            <a:ext cx="3620125" cy="2315351"/>
          </a:xfrm>
          <a:prstGeom prst="rect">
            <a:avLst/>
          </a:prstGeom>
          <a:noFill/>
          <a:ln>
            <a:noFill/>
          </a:ln>
        </p:spPr>
      </p:pic>
      <p:pic>
        <p:nvPicPr>
          <p:cNvPr id="476" name="Google Shape;476;p52"/>
          <p:cNvPicPr preferRelativeResize="0"/>
          <p:nvPr/>
        </p:nvPicPr>
        <p:blipFill>
          <a:blip r:embed="rId4">
            <a:alphaModFix/>
          </a:blip>
          <a:stretch>
            <a:fillRect/>
          </a:stretch>
        </p:blipFill>
        <p:spPr>
          <a:xfrm>
            <a:off x="7230225" y="3657574"/>
            <a:ext cx="3664549" cy="231535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53"/>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51</a:t>
            </a:fld>
            <a:r>
              <a:rPr lang="en-US"/>
              <a:t>/XX</a:t>
            </a:r>
            <a:endParaRPr sz="1200" b="0">
              <a:solidFill>
                <a:srgbClr val="888888"/>
              </a:solidFill>
            </a:endParaRPr>
          </a:p>
        </p:txBody>
      </p:sp>
      <p:sp>
        <p:nvSpPr>
          <p:cNvPr id="483" name="Google Shape;483;p53"/>
          <p:cNvSpPr txBox="1">
            <a:spLocks noGrp="1"/>
          </p:cNvSpPr>
          <p:nvPr>
            <p:ph type="title"/>
          </p:nvPr>
        </p:nvSpPr>
        <p:spPr>
          <a:xfrm>
            <a:off x="105348" y="90625"/>
            <a:ext cx="93786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Multiple Trials (Coarse Grid: 5 Prices)</a:t>
            </a:r>
            <a:endParaRPr/>
          </a:p>
        </p:txBody>
      </p:sp>
      <p:sp>
        <p:nvSpPr>
          <p:cNvPr id="484" name="Google Shape;484;p53"/>
          <p:cNvSpPr txBox="1"/>
          <p:nvPr/>
        </p:nvSpPr>
        <p:spPr>
          <a:xfrm>
            <a:off x="437175" y="1903650"/>
            <a:ext cx="7084500" cy="256682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dirty="0">
                <a:solidFill>
                  <a:schemeClr val="dk1"/>
                </a:solidFill>
              </a:rPr>
              <a:t>Restricts pricing to 5 discrete levels.</a:t>
            </a:r>
            <a:br>
              <a:rPr lang="en-US" sz="1300" dirty="0">
                <a:solidFill>
                  <a:schemeClr val="dk1"/>
                </a:solidFill>
              </a:rPr>
            </a:br>
            <a:endParaRPr sz="1300" dirty="0">
              <a:solidFill>
                <a:schemeClr val="dk1"/>
              </a:solidFill>
            </a:endParaRPr>
          </a:p>
          <a:p>
            <a:pPr marL="0" lvl="0" indent="0" algn="l" rtl="0">
              <a:spcBef>
                <a:spcPts val="0"/>
              </a:spcBef>
              <a:spcAft>
                <a:spcPts val="0"/>
              </a:spcAft>
              <a:buNone/>
            </a:pPr>
            <a:r>
              <a:rPr lang="en-US" sz="1300" dirty="0">
                <a:solidFill>
                  <a:schemeClr val="dk1"/>
                </a:solidFill>
              </a:rPr>
              <a:t>Outcomes:</a:t>
            </a:r>
            <a:endParaRPr sz="1300" dirty="0">
              <a:solidFill>
                <a:schemeClr val="dk1"/>
              </a:solidFill>
            </a:endParaRPr>
          </a:p>
          <a:p>
            <a:pPr marL="457200" lvl="0" indent="-311150" algn="l" rtl="0">
              <a:lnSpc>
                <a:spcPct val="200000"/>
              </a:lnSpc>
              <a:spcBef>
                <a:spcPts val="1200"/>
              </a:spcBef>
              <a:spcAft>
                <a:spcPts val="0"/>
              </a:spcAft>
              <a:buClr>
                <a:schemeClr val="dk1"/>
              </a:buClr>
              <a:buSzPts val="1300"/>
              <a:buChar char="●"/>
            </a:pPr>
            <a:r>
              <a:rPr lang="en-US" sz="1300" dirty="0">
                <a:solidFill>
                  <a:schemeClr val="dk1"/>
                </a:solidFill>
              </a:rPr>
              <a:t>Almost same regret than fine grid</a:t>
            </a:r>
            <a:endParaRPr sz="1300" dirty="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dirty="0">
                <a:solidFill>
                  <a:schemeClr val="dk1"/>
                </a:solidFill>
              </a:rPr>
              <a:t>Still shows sublinear growth across trials.</a:t>
            </a:r>
            <a:br>
              <a:rPr lang="en-US" sz="1300" dirty="0">
                <a:solidFill>
                  <a:schemeClr val="dk1"/>
                </a:solidFill>
              </a:rPr>
            </a:br>
            <a:endParaRPr sz="1300" dirty="0">
              <a:solidFill>
                <a:schemeClr val="dk1"/>
              </a:solidFill>
            </a:endParaRPr>
          </a:p>
          <a:p>
            <a:pPr marL="0" lvl="0" indent="0" algn="l" rtl="0">
              <a:lnSpc>
                <a:spcPct val="115000"/>
              </a:lnSpc>
              <a:spcBef>
                <a:spcPts val="1200"/>
              </a:spcBef>
              <a:spcAft>
                <a:spcPts val="0"/>
              </a:spcAft>
              <a:buNone/>
            </a:pPr>
            <a:r>
              <a:rPr lang="en-US" sz="1300" dirty="0">
                <a:solidFill>
                  <a:schemeClr val="dk1"/>
                </a:solidFill>
              </a:rPr>
              <a:t>Features:</a:t>
            </a:r>
            <a:endParaRPr sz="1300" dirty="0">
              <a:solidFill>
                <a:schemeClr val="dk1"/>
              </a:solidFill>
            </a:endParaRPr>
          </a:p>
          <a:p>
            <a:pPr marL="457200" lvl="0" indent="-311150" algn="l" rtl="0">
              <a:lnSpc>
                <a:spcPct val="115000"/>
              </a:lnSpc>
              <a:spcBef>
                <a:spcPts val="1200"/>
              </a:spcBef>
              <a:spcAft>
                <a:spcPts val="0"/>
              </a:spcAft>
              <a:buClr>
                <a:schemeClr val="dk1"/>
              </a:buClr>
              <a:buSzPts val="1300"/>
              <a:buChar char="●"/>
            </a:pPr>
            <a:r>
              <a:rPr lang="en-US" sz="1300" b="1" dirty="0">
                <a:solidFill>
                  <a:schemeClr val="dk1"/>
                </a:solidFill>
              </a:rPr>
              <a:t>Coarse grid → faster computation and same regret.</a:t>
            </a:r>
            <a:endParaRPr sz="1300" b="1" dirty="0">
              <a:solidFill>
                <a:schemeClr val="dk1"/>
              </a:solidFill>
            </a:endParaRPr>
          </a:p>
        </p:txBody>
      </p:sp>
      <p:pic>
        <p:nvPicPr>
          <p:cNvPr id="485" name="Google Shape;485;p53" title="download (9).png"/>
          <p:cNvPicPr preferRelativeResize="0"/>
          <p:nvPr/>
        </p:nvPicPr>
        <p:blipFill rotWithShape="1">
          <a:blip r:embed="rId3">
            <a:alphaModFix/>
          </a:blip>
          <a:srcRect t="278" b="268"/>
          <a:stretch/>
        </p:blipFill>
        <p:spPr>
          <a:xfrm>
            <a:off x="7379375" y="3696775"/>
            <a:ext cx="3634626" cy="2291129"/>
          </a:xfrm>
          <a:prstGeom prst="rect">
            <a:avLst/>
          </a:prstGeom>
          <a:noFill/>
          <a:ln>
            <a:noFill/>
          </a:ln>
        </p:spPr>
      </p:pic>
      <p:pic>
        <p:nvPicPr>
          <p:cNvPr id="486" name="Google Shape;486;p53" title="download (8).png"/>
          <p:cNvPicPr preferRelativeResize="0"/>
          <p:nvPr/>
        </p:nvPicPr>
        <p:blipFill rotWithShape="1">
          <a:blip r:embed="rId4">
            <a:alphaModFix/>
          </a:blip>
          <a:srcRect l="278" r="278"/>
          <a:stretch/>
        </p:blipFill>
        <p:spPr>
          <a:xfrm>
            <a:off x="7480250" y="1165075"/>
            <a:ext cx="3686927" cy="2360851"/>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54"/>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52</a:t>
            </a:fld>
            <a:r>
              <a:rPr lang="en-US"/>
              <a:t>/XX</a:t>
            </a:r>
            <a:endParaRPr sz="1200" b="0">
              <a:solidFill>
                <a:srgbClr val="888888"/>
              </a:solidFill>
            </a:endParaRPr>
          </a:p>
        </p:txBody>
      </p:sp>
      <p:sp>
        <p:nvSpPr>
          <p:cNvPr id="493" name="Google Shape;493;p54"/>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Key Takeaways</a:t>
            </a:r>
            <a:endParaRPr/>
          </a:p>
        </p:txBody>
      </p:sp>
      <p:sp>
        <p:nvSpPr>
          <p:cNvPr id="494" name="Google Shape;494;p54"/>
          <p:cNvSpPr txBox="1"/>
          <p:nvPr/>
        </p:nvSpPr>
        <p:spPr>
          <a:xfrm>
            <a:off x="291425" y="1865075"/>
            <a:ext cx="8541900" cy="3807166"/>
          </a:xfrm>
          <a:prstGeom prst="rect">
            <a:avLst/>
          </a:prstGeom>
          <a:noFill/>
          <a:ln>
            <a:noFill/>
          </a:ln>
        </p:spPr>
        <p:txBody>
          <a:bodyPr spcFirstLastPara="1" wrap="square" lIns="91425" tIns="91425" rIns="91425" bIns="91425" anchor="t" anchorCtr="0">
            <a:spAutoFit/>
          </a:bodyPr>
          <a:lstStyle/>
          <a:p>
            <a:pPr marL="457200" lvl="0" indent="-298450" algn="l" rtl="0">
              <a:lnSpc>
                <a:spcPct val="115000"/>
              </a:lnSpc>
              <a:spcBef>
                <a:spcPts val="1200"/>
              </a:spcBef>
              <a:spcAft>
                <a:spcPts val="0"/>
              </a:spcAft>
              <a:buClr>
                <a:schemeClr val="dk1"/>
              </a:buClr>
              <a:buSzPts val="1100"/>
              <a:buChar char="●"/>
            </a:pPr>
            <a:r>
              <a:rPr lang="en-US" dirty="0"/>
              <a:t>When </a:t>
            </a:r>
            <a:r>
              <a:rPr lang="en-US" b="1" dirty="0"/>
              <a:t>budget = horizon</a:t>
            </a:r>
            <a:r>
              <a:rPr lang="en-US" dirty="0"/>
              <a:t>, exploration pressure is high:</a:t>
            </a:r>
            <a:br>
              <a:rPr lang="en-US" dirty="0"/>
            </a:br>
            <a:endParaRPr dirty="0"/>
          </a:p>
          <a:p>
            <a:pPr marL="914400" lvl="1" indent="-298450" algn="l" rtl="0">
              <a:lnSpc>
                <a:spcPct val="115000"/>
              </a:lnSpc>
              <a:spcBef>
                <a:spcPts val="0"/>
              </a:spcBef>
              <a:spcAft>
                <a:spcPts val="0"/>
              </a:spcAft>
              <a:buClr>
                <a:schemeClr val="dk1"/>
              </a:buClr>
              <a:buSzPts val="1100"/>
              <a:buChar char="○"/>
            </a:pPr>
            <a:r>
              <a:rPr lang="en-US" dirty="0"/>
              <a:t>Finer grids (17+ prices) allow </a:t>
            </a:r>
            <a:r>
              <a:rPr lang="en-US" b="1" dirty="0"/>
              <a:t>near-optimal</a:t>
            </a:r>
            <a:r>
              <a:rPr lang="en-US" dirty="0"/>
              <a:t> adaptation.</a:t>
            </a:r>
            <a:br>
              <a:rPr lang="en-US" dirty="0"/>
            </a:br>
            <a:endParaRPr dirty="0"/>
          </a:p>
          <a:p>
            <a:pPr marL="914400" lvl="1" indent="-298450" algn="l" rtl="0">
              <a:lnSpc>
                <a:spcPct val="115000"/>
              </a:lnSpc>
              <a:spcBef>
                <a:spcPts val="0"/>
              </a:spcBef>
              <a:spcAft>
                <a:spcPts val="0"/>
              </a:spcAft>
              <a:buClr>
                <a:schemeClr val="dk1"/>
              </a:buClr>
              <a:buSzPts val="1100"/>
              <a:buChar char="○"/>
            </a:pPr>
            <a:r>
              <a:rPr lang="en-US" dirty="0"/>
              <a:t>Coarse grids (5 prices) keeps same performances.</a:t>
            </a:r>
            <a:br>
              <a:rPr lang="en-US" dirty="0"/>
            </a:br>
            <a:endParaRPr dirty="0"/>
          </a:p>
          <a:p>
            <a:pPr marL="457200" lvl="0" indent="-298450" algn="l" rtl="0">
              <a:lnSpc>
                <a:spcPct val="115000"/>
              </a:lnSpc>
              <a:spcBef>
                <a:spcPts val="0"/>
              </a:spcBef>
              <a:spcAft>
                <a:spcPts val="0"/>
              </a:spcAft>
              <a:buClr>
                <a:schemeClr val="dk1"/>
              </a:buClr>
              <a:buSzPts val="1100"/>
              <a:buChar char="●"/>
            </a:pPr>
            <a:r>
              <a:rPr lang="en-US" b="1" dirty="0"/>
              <a:t>Sublinear regret </a:t>
            </a:r>
            <a:r>
              <a:rPr lang="en-US" dirty="0"/>
              <a:t>persists across all cases.</a:t>
            </a:r>
            <a:br>
              <a:rPr lang="en-US" dirty="0"/>
            </a:br>
            <a:endParaRPr dirty="0"/>
          </a:p>
          <a:p>
            <a:pPr marL="457200" lvl="0" indent="-298450" algn="l" rtl="0">
              <a:lnSpc>
                <a:spcPct val="115000"/>
              </a:lnSpc>
              <a:spcBef>
                <a:spcPts val="0"/>
              </a:spcBef>
              <a:spcAft>
                <a:spcPts val="0"/>
              </a:spcAft>
              <a:buClr>
                <a:schemeClr val="dk1"/>
              </a:buClr>
              <a:buSzPts val="1100"/>
              <a:buChar char="●"/>
            </a:pPr>
            <a:r>
              <a:rPr lang="en-US" dirty="0"/>
              <a:t>Discounted EXP3.P + primal-dual remains </a:t>
            </a:r>
            <a:r>
              <a:rPr lang="en-US" b="1" dirty="0"/>
              <a:t>robust</a:t>
            </a:r>
            <a:r>
              <a:rPr lang="en-US" dirty="0"/>
              <a:t>:</a:t>
            </a:r>
            <a:br>
              <a:rPr lang="en-US" dirty="0"/>
            </a:br>
            <a:endParaRPr dirty="0"/>
          </a:p>
          <a:p>
            <a:pPr marL="914400" lvl="1" indent="-298450" algn="l" rtl="0">
              <a:lnSpc>
                <a:spcPct val="115000"/>
              </a:lnSpc>
              <a:spcBef>
                <a:spcPts val="0"/>
              </a:spcBef>
              <a:spcAft>
                <a:spcPts val="0"/>
              </a:spcAft>
              <a:buClr>
                <a:schemeClr val="dk1"/>
              </a:buClr>
              <a:buSzPts val="1100"/>
              <a:buChar char="○"/>
            </a:pPr>
            <a:r>
              <a:rPr lang="en-US" dirty="0"/>
              <a:t>Tracks valuations under </a:t>
            </a:r>
            <a:r>
              <a:rPr lang="en-US" dirty="0" err="1"/>
              <a:t>nonstationarity</a:t>
            </a:r>
            <a:r>
              <a:rPr lang="en-US" dirty="0"/>
              <a:t>.</a:t>
            </a:r>
            <a:br>
              <a:rPr lang="en-US" dirty="0"/>
            </a:br>
            <a:endParaRPr dirty="0"/>
          </a:p>
          <a:p>
            <a:pPr marL="914400" lvl="1" indent="-298450" algn="l" rtl="0">
              <a:lnSpc>
                <a:spcPct val="115000"/>
              </a:lnSpc>
              <a:spcBef>
                <a:spcPts val="0"/>
              </a:spcBef>
              <a:spcAft>
                <a:spcPts val="0"/>
              </a:spcAft>
              <a:buClr>
                <a:schemeClr val="dk1"/>
              </a:buClr>
              <a:buSzPts val="1100"/>
              <a:buChar char="○"/>
            </a:pPr>
            <a:r>
              <a:rPr lang="en-US" dirty="0"/>
              <a:t>Enforces budget constraints effectively.</a:t>
            </a:r>
            <a:br>
              <a:rPr lang="en-US" dirty="0"/>
            </a:br>
            <a:endParaRPr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5"/>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53</a:t>
            </a:fld>
            <a:r>
              <a:rPr lang="en-US"/>
              <a:t>/XX</a:t>
            </a:r>
            <a:endParaRPr sz="1200" b="0">
              <a:solidFill>
                <a:srgbClr val="888888"/>
              </a:solidFill>
            </a:endParaRPr>
          </a:p>
        </p:txBody>
      </p:sp>
      <p:sp>
        <p:nvSpPr>
          <p:cNvPr id="501" name="Google Shape;501;p55"/>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Case: Budget &gt; Horizon (B &gt; T)</a:t>
            </a:r>
            <a:endParaRPr/>
          </a:p>
        </p:txBody>
      </p:sp>
      <p:sp>
        <p:nvSpPr>
          <p:cNvPr id="502" name="Google Shape;502;p55"/>
          <p:cNvSpPr txBox="1"/>
          <p:nvPr/>
        </p:nvSpPr>
        <p:spPr>
          <a:xfrm>
            <a:off x="262275" y="1791175"/>
            <a:ext cx="8473800" cy="3559406"/>
          </a:xfrm>
          <a:prstGeom prst="rect">
            <a:avLst/>
          </a:prstGeom>
          <a:noFill/>
          <a:ln>
            <a:noFill/>
          </a:ln>
        </p:spPr>
        <p:txBody>
          <a:bodyPr spcFirstLastPara="1" wrap="square" lIns="91425" tIns="91425" rIns="91425" bIns="91425" anchor="t" anchorCtr="0">
            <a:spAutoFit/>
          </a:bodyPr>
          <a:lstStyle/>
          <a:p>
            <a:pPr marL="457200" lvl="0" indent="-311150" algn="l" rtl="0">
              <a:lnSpc>
                <a:spcPct val="115000"/>
              </a:lnSpc>
              <a:spcBef>
                <a:spcPts val="1200"/>
              </a:spcBef>
              <a:spcAft>
                <a:spcPts val="0"/>
              </a:spcAft>
              <a:buClr>
                <a:schemeClr val="dk1"/>
              </a:buClr>
              <a:buSzPts val="1300"/>
              <a:buChar char="●"/>
            </a:pPr>
            <a:r>
              <a:rPr lang="en-US" sz="1300" b="1" dirty="0">
                <a:solidFill>
                  <a:schemeClr val="dk1"/>
                </a:solidFill>
              </a:rPr>
              <a:t>Setup</a:t>
            </a:r>
            <a:r>
              <a:rPr lang="en-US" sz="1300" dirty="0">
                <a:solidFill>
                  <a:schemeClr val="dk1"/>
                </a:solidFill>
              </a:rPr>
              <a:t>:</a:t>
            </a:r>
            <a:br>
              <a:rPr lang="en-US" sz="1300" dirty="0">
                <a:solidFill>
                  <a:schemeClr val="dk1"/>
                </a:solidFill>
              </a:rPr>
            </a:br>
            <a:endParaRPr sz="1300" dirty="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dirty="0">
                <a:solidFill>
                  <a:schemeClr val="dk1"/>
                </a:solidFill>
              </a:rPr>
              <a:t>Budget = 10,000</a:t>
            </a:r>
            <a:br>
              <a:rPr lang="en-US" sz="1300" dirty="0">
                <a:solidFill>
                  <a:schemeClr val="dk1"/>
                </a:solidFill>
              </a:rPr>
            </a:br>
            <a:endParaRPr sz="1300" dirty="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dirty="0">
                <a:solidFill>
                  <a:schemeClr val="dk1"/>
                </a:solidFill>
              </a:rPr>
              <a:t>Horizon = 6,000</a:t>
            </a:r>
            <a:br>
              <a:rPr lang="en-US" sz="1300" dirty="0">
                <a:solidFill>
                  <a:schemeClr val="dk1"/>
                </a:solidFill>
              </a:rPr>
            </a:br>
            <a:endParaRPr sz="1300" dirty="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dirty="0">
                <a:solidFill>
                  <a:schemeClr val="dk1"/>
                </a:solidFill>
              </a:rPr>
              <a:t>Products = {A, B, C}</a:t>
            </a:r>
            <a:br>
              <a:rPr lang="en-US" sz="1300" dirty="0">
                <a:solidFill>
                  <a:schemeClr val="dk1"/>
                </a:solidFill>
              </a:rPr>
            </a:br>
            <a:endParaRPr sz="1300" dirty="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dirty="0">
                <a:solidFill>
                  <a:schemeClr val="dk1"/>
                </a:solidFill>
              </a:rPr>
              <a:t>Price discretization: fine grid (~17 prices) or coarse grid (10 prices)</a:t>
            </a:r>
            <a:br>
              <a:rPr lang="en-US" sz="1300" dirty="0">
                <a:solidFill>
                  <a:schemeClr val="dk1"/>
                </a:solidFill>
              </a:rPr>
            </a:br>
            <a:endParaRPr sz="1300" dirty="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b="1" dirty="0">
                <a:solidFill>
                  <a:schemeClr val="dk1"/>
                </a:solidFill>
              </a:rPr>
              <a:t>Key difference </a:t>
            </a:r>
            <a:r>
              <a:rPr lang="en-US" sz="1300" dirty="0">
                <a:solidFill>
                  <a:schemeClr val="dk1"/>
                </a:solidFill>
              </a:rPr>
              <a:t>from earlier cases:</a:t>
            </a:r>
            <a:br>
              <a:rPr lang="en-US" sz="1300" dirty="0">
                <a:solidFill>
                  <a:schemeClr val="dk1"/>
                </a:solidFill>
              </a:rPr>
            </a:br>
            <a:endParaRPr sz="1300" dirty="0">
              <a:solidFill>
                <a:schemeClr val="dk1"/>
              </a:solidFill>
            </a:endParaRPr>
          </a:p>
          <a:p>
            <a:pPr marL="914400" lvl="1" indent="-311150" algn="l" rtl="0">
              <a:lnSpc>
                <a:spcPct val="115000"/>
              </a:lnSpc>
              <a:spcBef>
                <a:spcPts val="0"/>
              </a:spcBef>
              <a:spcAft>
                <a:spcPts val="0"/>
              </a:spcAft>
              <a:buClr>
                <a:schemeClr val="dk1"/>
              </a:buClr>
              <a:buSzPts val="1300"/>
              <a:buChar char="○"/>
            </a:pPr>
            <a:r>
              <a:rPr lang="en-US" sz="1300" dirty="0">
                <a:solidFill>
                  <a:schemeClr val="dk1"/>
                </a:solidFill>
              </a:rPr>
              <a:t>Budget per-round ρ &gt; 1 → more products sold per round more often.</a:t>
            </a:r>
            <a:br>
              <a:rPr lang="en-US" sz="1300" dirty="0">
                <a:solidFill>
                  <a:schemeClr val="dk1"/>
                </a:solidFill>
              </a:rPr>
            </a:br>
            <a:endParaRPr sz="1300" dirty="0">
              <a:solidFill>
                <a:schemeClr val="dk1"/>
              </a:solidFill>
            </a:endParaRPr>
          </a:p>
        </p:txBody>
      </p:sp>
      <p:pic>
        <p:nvPicPr>
          <p:cNvPr id="503" name="Google Shape;503;p55"/>
          <p:cNvPicPr preferRelativeResize="0"/>
          <p:nvPr/>
        </p:nvPicPr>
        <p:blipFill>
          <a:blip r:embed="rId3">
            <a:alphaModFix/>
          </a:blip>
          <a:stretch>
            <a:fillRect/>
          </a:stretch>
        </p:blipFill>
        <p:spPr>
          <a:xfrm>
            <a:off x="7510855" y="1069550"/>
            <a:ext cx="4151480" cy="1744825"/>
          </a:xfrm>
          <a:prstGeom prst="rect">
            <a:avLst/>
          </a:prstGeom>
          <a:noFill/>
          <a:ln>
            <a:noFill/>
          </a:ln>
        </p:spPr>
      </p:pic>
      <p:pic>
        <p:nvPicPr>
          <p:cNvPr id="504" name="Google Shape;504;p55"/>
          <p:cNvPicPr preferRelativeResize="0"/>
          <p:nvPr/>
        </p:nvPicPr>
        <p:blipFill>
          <a:blip r:embed="rId4">
            <a:alphaModFix/>
          </a:blip>
          <a:stretch>
            <a:fillRect/>
          </a:stretch>
        </p:blipFill>
        <p:spPr>
          <a:xfrm>
            <a:off x="7719525" y="2814375"/>
            <a:ext cx="3850141" cy="1618175"/>
          </a:xfrm>
          <a:prstGeom prst="rect">
            <a:avLst/>
          </a:prstGeom>
          <a:noFill/>
          <a:ln>
            <a:noFill/>
          </a:ln>
        </p:spPr>
      </p:pic>
      <p:pic>
        <p:nvPicPr>
          <p:cNvPr id="505" name="Google Shape;505;p55"/>
          <p:cNvPicPr preferRelativeResize="0"/>
          <p:nvPr/>
        </p:nvPicPr>
        <p:blipFill>
          <a:blip r:embed="rId5">
            <a:alphaModFix/>
          </a:blip>
          <a:stretch>
            <a:fillRect/>
          </a:stretch>
        </p:blipFill>
        <p:spPr>
          <a:xfrm>
            <a:off x="7613091" y="4553150"/>
            <a:ext cx="3850141" cy="161817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56"/>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54</a:t>
            </a:fld>
            <a:r>
              <a:rPr lang="en-US"/>
              <a:t>/XX</a:t>
            </a:r>
            <a:endParaRPr sz="1200" b="0">
              <a:solidFill>
                <a:srgbClr val="888888"/>
              </a:solidFill>
            </a:endParaRPr>
          </a:p>
        </p:txBody>
      </p:sp>
      <p:sp>
        <p:nvSpPr>
          <p:cNvPr id="512" name="Google Shape;512;p56"/>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Single Trial (Fine Grid)</a:t>
            </a:r>
            <a:endParaRPr/>
          </a:p>
        </p:txBody>
      </p:sp>
      <p:sp>
        <p:nvSpPr>
          <p:cNvPr id="513" name="Google Shape;513;p56"/>
          <p:cNvSpPr txBox="1"/>
          <p:nvPr/>
        </p:nvSpPr>
        <p:spPr>
          <a:xfrm>
            <a:off x="446850" y="1437300"/>
            <a:ext cx="5744100" cy="2505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dk1"/>
                </a:solidFill>
              </a:rPr>
              <a:t>Agent explores broadly in early rounds.</a:t>
            </a:r>
            <a:br>
              <a:rPr lang="en-US" sz="1200">
                <a:solidFill>
                  <a:schemeClr val="dk1"/>
                </a:solidFill>
              </a:rPr>
            </a:br>
            <a:br>
              <a:rPr lang="en-US" sz="1200">
                <a:solidFill>
                  <a:schemeClr val="dk1"/>
                </a:solidFill>
              </a:rPr>
            </a:br>
            <a:endParaRPr sz="1200">
              <a:solidFill>
                <a:schemeClr val="dk1"/>
              </a:solidFill>
            </a:endParaRPr>
          </a:p>
          <a:p>
            <a:pPr marL="0" lvl="0" indent="0" algn="l" rtl="0">
              <a:lnSpc>
                <a:spcPct val="115000"/>
              </a:lnSpc>
              <a:spcBef>
                <a:spcPts val="0"/>
              </a:spcBef>
              <a:spcAft>
                <a:spcPts val="0"/>
              </a:spcAft>
              <a:buNone/>
            </a:pPr>
            <a:r>
              <a:rPr lang="en-US" sz="1200" b="1">
                <a:solidFill>
                  <a:schemeClr val="dk1"/>
                </a:solidFill>
              </a:rPr>
              <a:t>Cumulative regret</a:t>
            </a:r>
            <a:r>
              <a:rPr lang="en-US" sz="1200">
                <a:solidFill>
                  <a:schemeClr val="dk1"/>
                </a:solidFill>
              </a:rPr>
              <a:t> decreases steadily:</a:t>
            </a:r>
            <a:br>
              <a:rPr lang="en-US" sz="1200">
                <a:solidFill>
                  <a:schemeClr val="dk1"/>
                </a:solidFill>
              </a:rPr>
            </a:br>
            <a:endParaRPr sz="1200">
              <a:solidFill>
                <a:schemeClr val="dk1"/>
              </a:solidFill>
            </a:endParaRPr>
          </a:p>
          <a:p>
            <a:pPr marL="457200" lvl="0" indent="-304800" algn="l" rtl="0">
              <a:lnSpc>
                <a:spcPct val="115000"/>
              </a:lnSpc>
              <a:spcBef>
                <a:spcPts val="1200"/>
              </a:spcBef>
              <a:spcAft>
                <a:spcPts val="0"/>
              </a:spcAft>
              <a:buClr>
                <a:schemeClr val="dk1"/>
              </a:buClr>
              <a:buSzPts val="1200"/>
              <a:buChar char="●"/>
            </a:pPr>
            <a:r>
              <a:rPr lang="en-US" sz="1200">
                <a:solidFill>
                  <a:schemeClr val="dk1"/>
                </a:solidFill>
              </a:rPr>
              <a:t>Sublinear vs fixed hindsight oracle.</a:t>
            </a:r>
            <a:br>
              <a:rPr lang="en-US" sz="1200">
                <a:solidFill>
                  <a:schemeClr val="dk1"/>
                </a:solidFill>
              </a:rPr>
            </a:b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US" sz="1200">
                <a:solidFill>
                  <a:schemeClr val="dk1"/>
                </a:solidFill>
              </a:rPr>
              <a:t>Sublinear vs clairvoyant oracle.</a:t>
            </a:r>
            <a:br>
              <a:rPr lang="en-US" sz="1200">
                <a:solidFill>
                  <a:schemeClr val="dk1"/>
                </a:solidFill>
              </a:rPr>
            </a:br>
            <a:endParaRPr sz="1200">
              <a:solidFill>
                <a:schemeClr val="dk1"/>
              </a:solidFill>
            </a:endParaRPr>
          </a:p>
          <a:p>
            <a:pPr marL="0" lvl="0" indent="0" algn="l" rtl="0">
              <a:lnSpc>
                <a:spcPct val="115000"/>
              </a:lnSpc>
              <a:spcBef>
                <a:spcPts val="1200"/>
              </a:spcBef>
              <a:spcAft>
                <a:spcPts val="0"/>
              </a:spcAft>
              <a:buNone/>
            </a:pPr>
            <a:r>
              <a:rPr lang="en-US" sz="1200">
                <a:solidFill>
                  <a:schemeClr val="dk1"/>
                </a:solidFill>
              </a:rPr>
              <a:t>λ evolution: decreases up to 0.2 due to ρ &gt; 1 .</a:t>
            </a:r>
            <a:endParaRPr sz="1200">
              <a:solidFill>
                <a:schemeClr val="dk1"/>
              </a:solidFill>
            </a:endParaRPr>
          </a:p>
        </p:txBody>
      </p:sp>
      <p:pic>
        <p:nvPicPr>
          <p:cNvPr id="514" name="Google Shape;514;p56" title="download (10).png"/>
          <p:cNvPicPr preferRelativeResize="0"/>
          <p:nvPr/>
        </p:nvPicPr>
        <p:blipFill rotWithShape="1">
          <a:blip r:embed="rId3">
            <a:alphaModFix/>
          </a:blip>
          <a:srcRect t="219" b="209"/>
          <a:stretch/>
        </p:blipFill>
        <p:spPr>
          <a:xfrm>
            <a:off x="4663625" y="1345850"/>
            <a:ext cx="3519969" cy="2231775"/>
          </a:xfrm>
          <a:prstGeom prst="rect">
            <a:avLst/>
          </a:prstGeom>
          <a:noFill/>
          <a:ln>
            <a:noFill/>
          </a:ln>
        </p:spPr>
      </p:pic>
      <p:pic>
        <p:nvPicPr>
          <p:cNvPr id="515" name="Google Shape;515;p56"/>
          <p:cNvPicPr preferRelativeResize="0"/>
          <p:nvPr/>
        </p:nvPicPr>
        <p:blipFill>
          <a:blip r:embed="rId4">
            <a:alphaModFix/>
          </a:blip>
          <a:stretch>
            <a:fillRect/>
          </a:stretch>
        </p:blipFill>
        <p:spPr>
          <a:xfrm>
            <a:off x="4450400" y="3904325"/>
            <a:ext cx="3946425" cy="1464750"/>
          </a:xfrm>
          <a:prstGeom prst="rect">
            <a:avLst/>
          </a:prstGeom>
          <a:noFill/>
          <a:ln>
            <a:noFill/>
          </a:ln>
        </p:spPr>
      </p:pic>
      <p:pic>
        <p:nvPicPr>
          <p:cNvPr id="516" name="Google Shape;516;p56" title="download (11).png"/>
          <p:cNvPicPr preferRelativeResize="0"/>
          <p:nvPr/>
        </p:nvPicPr>
        <p:blipFill rotWithShape="1">
          <a:blip r:embed="rId5">
            <a:alphaModFix/>
          </a:blip>
          <a:srcRect l="298" r="308"/>
          <a:stretch/>
        </p:blipFill>
        <p:spPr>
          <a:xfrm>
            <a:off x="8524375" y="1241925"/>
            <a:ext cx="3455626" cy="1598024"/>
          </a:xfrm>
          <a:prstGeom prst="rect">
            <a:avLst/>
          </a:prstGeom>
          <a:noFill/>
          <a:ln>
            <a:noFill/>
          </a:ln>
        </p:spPr>
      </p:pic>
      <p:pic>
        <p:nvPicPr>
          <p:cNvPr id="517" name="Google Shape;517;p56" title="download (12).png"/>
          <p:cNvPicPr preferRelativeResize="0"/>
          <p:nvPr/>
        </p:nvPicPr>
        <p:blipFill rotWithShape="1">
          <a:blip r:embed="rId6">
            <a:alphaModFix/>
          </a:blip>
          <a:srcRect t="159" b="159"/>
          <a:stretch/>
        </p:blipFill>
        <p:spPr>
          <a:xfrm>
            <a:off x="8708750" y="2894856"/>
            <a:ext cx="3271251" cy="1514819"/>
          </a:xfrm>
          <a:prstGeom prst="rect">
            <a:avLst/>
          </a:prstGeom>
          <a:noFill/>
          <a:ln>
            <a:noFill/>
          </a:ln>
        </p:spPr>
      </p:pic>
      <p:pic>
        <p:nvPicPr>
          <p:cNvPr id="518" name="Google Shape;518;p56" title="download (13).png"/>
          <p:cNvPicPr preferRelativeResize="0"/>
          <p:nvPr/>
        </p:nvPicPr>
        <p:blipFill rotWithShape="1">
          <a:blip r:embed="rId7">
            <a:alphaModFix/>
          </a:blip>
          <a:srcRect t="874" b="864"/>
          <a:stretch/>
        </p:blipFill>
        <p:spPr>
          <a:xfrm>
            <a:off x="8855381" y="4464575"/>
            <a:ext cx="3209020" cy="14647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57"/>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55</a:t>
            </a:fld>
            <a:r>
              <a:rPr lang="en-US"/>
              <a:t>/XX</a:t>
            </a:r>
            <a:endParaRPr sz="1200" b="0">
              <a:solidFill>
                <a:srgbClr val="888888"/>
              </a:solidFill>
            </a:endParaRPr>
          </a:p>
        </p:txBody>
      </p:sp>
      <p:sp>
        <p:nvSpPr>
          <p:cNvPr id="525" name="Google Shape;525;p57"/>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Multiple Trials (Fine Grid)</a:t>
            </a:r>
            <a:endParaRPr/>
          </a:p>
        </p:txBody>
      </p:sp>
      <p:sp>
        <p:nvSpPr>
          <p:cNvPr id="526" name="Google Shape;526;p57"/>
          <p:cNvSpPr txBox="1"/>
          <p:nvPr/>
        </p:nvSpPr>
        <p:spPr>
          <a:xfrm>
            <a:off x="553700" y="2292475"/>
            <a:ext cx="6523200" cy="324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dirty="0"/>
              <a:t>20 randomized seeds averaged.</a:t>
            </a:r>
            <a:br>
              <a:rPr lang="en-US" dirty="0"/>
            </a:br>
            <a:endParaRPr dirty="0"/>
          </a:p>
          <a:p>
            <a:pPr marL="0" lvl="0" indent="0" algn="l" rtl="0">
              <a:spcBef>
                <a:spcPts val="0"/>
              </a:spcBef>
              <a:spcAft>
                <a:spcPts val="0"/>
              </a:spcAft>
              <a:buClr>
                <a:schemeClr val="dk1"/>
              </a:buClr>
              <a:buSzPts val="1100"/>
              <a:buFont typeface="Arial"/>
              <a:buNone/>
            </a:pPr>
            <a:r>
              <a:rPr lang="en-US" b="1" dirty="0"/>
              <a:t>Observations</a:t>
            </a:r>
            <a:r>
              <a:rPr lang="en-US" dirty="0"/>
              <a:t>:</a:t>
            </a:r>
            <a:br>
              <a:rPr lang="en-US" dirty="0"/>
            </a:br>
            <a:endParaRPr dirty="0"/>
          </a:p>
          <a:p>
            <a:pPr marL="457200" lvl="0" indent="-298450" algn="l" rtl="0">
              <a:lnSpc>
                <a:spcPct val="115000"/>
              </a:lnSpc>
              <a:spcBef>
                <a:spcPts val="1200"/>
              </a:spcBef>
              <a:spcAft>
                <a:spcPts val="0"/>
              </a:spcAft>
              <a:buClr>
                <a:schemeClr val="dk1"/>
              </a:buClr>
              <a:buSzPts val="1100"/>
              <a:buChar char="●"/>
            </a:pPr>
            <a:r>
              <a:rPr lang="en-US" dirty="0"/>
              <a:t>Sublinear cumulative regret holds across trials.</a:t>
            </a:r>
            <a:br>
              <a:rPr lang="en-US" dirty="0"/>
            </a:br>
            <a:endParaRPr dirty="0"/>
          </a:p>
          <a:p>
            <a:pPr marL="457200" lvl="0" indent="-298450" algn="l" rtl="0">
              <a:lnSpc>
                <a:spcPct val="200000"/>
              </a:lnSpc>
              <a:spcBef>
                <a:spcPts val="0"/>
              </a:spcBef>
              <a:spcAft>
                <a:spcPts val="0"/>
              </a:spcAft>
              <a:buClr>
                <a:schemeClr val="dk1"/>
              </a:buClr>
              <a:buSzPts val="1100"/>
              <a:buChar char="●"/>
            </a:pPr>
            <a:r>
              <a:rPr lang="en-US" dirty="0"/>
              <a:t>Average payments reaches budget. </a:t>
            </a:r>
            <a:endParaRPr dirty="0"/>
          </a:p>
          <a:p>
            <a:pPr marL="457200" lvl="0" indent="-298450" algn="l" rtl="0">
              <a:lnSpc>
                <a:spcPct val="115000"/>
              </a:lnSpc>
              <a:spcBef>
                <a:spcPts val="0"/>
              </a:spcBef>
              <a:spcAft>
                <a:spcPts val="0"/>
              </a:spcAft>
              <a:buClr>
                <a:schemeClr val="dk1"/>
              </a:buClr>
              <a:buSzPts val="1100"/>
              <a:buChar char="●"/>
            </a:pPr>
            <a:r>
              <a:rPr lang="en-US" dirty="0"/>
              <a:t>Revenue ranking remains C &gt; B &gt; A.</a:t>
            </a:r>
            <a:br>
              <a:rPr lang="en-US" dirty="0"/>
            </a:br>
            <a:endParaRPr dirty="0"/>
          </a:p>
          <a:p>
            <a:pPr marL="0" lvl="0" indent="0" algn="l" rtl="0">
              <a:lnSpc>
                <a:spcPct val="115000"/>
              </a:lnSpc>
              <a:spcBef>
                <a:spcPts val="1200"/>
              </a:spcBef>
              <a:spcAft>
                <a:spcPts val="0"/>
              </a:spcAft>
              <a:buClr>
                <a:schemeClr val="dk1"/>
              </a:buClr>
              <a:buSzPts val="1100"/>
              <a:buFont typeface="Arial"/>
              <a:buNone/>
            </a:pPr>
            <a:r>
              <a:rPr lang="en-US" dirty="0"/>
              <a:t>Exploration early, exploitation late → consistent adaptation.</a:t>
            </a:r>
            <a:endParaRPr dirty="0"/>
          </a:p>
          <a:p>
            <a:pPr marL="0" lvl="0" indent="0" algn="l" rtl="0">
              <a:spcBef>
                <a:spcPts val="0"/>
              </a:spcBef>
              <a:spcAft>
                <a:spcPts val="0"/>
              </a:spcAft>
              <a:buNone/>
            </a:pPr>
            <a:endParaRPr dirty="0"/>
          </a:p>
        </p:txBody>
      </p:sp>
      <p:pic>
        <p:nvPicPr>
          <p:cNvPr id="527" name="Google Shape;527;p57"/>
          <p:cNvPicPr preferRelativeResize="0"/>
          <p:nvPr/>
        </p:nvPicPr>
        <p:blipFill>
          <a:blip r:embed="rId3">
            <a:alphaModFix/>
          </a:blip>
          <a:stretch>
            <a:fillRect/>
          </a:stretch>
        </p:blipFill>
        <p:spPr>
          <a:xfrm>
            <a:off x="7229300" y="1114200"/>
            <a:ext cx="3942126" cy="2504026"/>
          </a:xfrm>
          <a:prstGeom prst="rect">
            <a:avLst/>
          </a:prstGeom>
          <a:noFill/>
          <a:ln>
            <a:noFill/>
          </a:ln>
        </p:spPr>
      </p:pic>
      <p:pic>
        <p:nvPicPr>
          <p:cNvPr id="528" name="Google Shape;528;p57"/>
          <p:cNvPicPr preferRelativeResize="0"/>
          <p:nvPr/>
        </p:nvPicPr>
        <p:blipFill>
          <a:blip r:embed="rId4">
            <a:alphaModFix/>
          </a:blip>
          <a:stretch>
            <a:fillRect/>
          </a:stretch>
        </p:blipFill>
        <p:spPr>
          <a:xfrm>
            <a:off x="7525175" y="3687575"/>
            <a:ext cx="3646249" cy="2310711"/>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58"/>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56</a:t>
            </a:fld>
            <a:r>
              <a:rPr lang="en-US"/>
              <a:t>/XX</a:t>
            </a:r>
            <a:endParaRPr sz="1200" b="0">
              <a:solidFill>
                <a:srgbClr val="888888"/>
              </a:solidFill>
            </a:endParaRPr>
          </a:p>
        </p:txBody>
      </p:sp>
      <p:sp>
        <p:nvSpPr>
          <p:cNvPr id="535" name="Google Shape;535;p58"/>
          <p:cNvSpPr txBox="1">
            <a:spLocks noGrp="1"/>
          </p:cNvSpPr>
          <p:nvPr>
            <p:ph type="title"/>
          </p:nvPr>
        </p:nvSpPr>
        <p:spPr>
          <a:xfrm>
            <a:off x="105348" y="90625"/>
            <a:ext cx="95439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Multiple Trials (Coarse Grid: 5 Prices)</a:t>
            </a:r>
            <a:endParaRPr/>
          </a:p>
        </p:txBody>
      </p:sp>
      <p:sp>
        <p:nvSpPr>
          <p:cNvPr id="536" name="Google Shape;536;p58"/>
          <p:cNvSpPr txBox="1"/>
          <p:nvPr/>
        </p:nvSpPr>
        <p:spPr>
          <a:xfrm>
            <a:off x="271975" y="1719375"/>
            <a:ext cx="8473800" cy="249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t>Restricting to 5 prices per product.</a:t>
            </a:r>
            <a:br>
              <a:rPr lang="en-US" dirty="0"/>
            </a:br>
            <a:endParaRPr dirty="0"/>
          </a:p>
          <a:p>
            <a:pPr marL="0" lvl="0" indent="0" algn="l" rtl="0">
              <a:spcBef>
                <a:spcPts val="0"/>
              </a:spcBef>
              <a:spcAft>
                <a:spcPts val="0"/>
              </a:spcAft>
              <a:buNone/>
            </a:pPr>
            <a:r>
              <a:rPr lang="en-US" b="1" dirty="0"/>
              <a:t>Features</a:t>
            </a:r>
            <a:r>
              <a:rPr lang="en-US" dirty="0"/>
              <a:t>:</a:t>
            </a:r>
            <a:endParaRPr dirty="0"/>
          </a:p>
          <a:p>
            <a:pPr marL="457200" lvl="0" indent="-298450" algn="l" rtl="0">
              <a:lnSpc>
                <a:spcPct val="200000"/>
              </a:lnSpc>
              <a:spcBef>
                <a:spcPts val="1200"/>
              </a:spcBef>
              <a:spcAft>
                <a:spcPts val="0"/>
              </a:spcAft>
              <a:buClr>
                <a:schemeClr val="dk1"/>
              </a:buClr>
              <a:buSzPts val="1100"/>
              <a:buChar char="●"/>
            </a:pPr>
            <a:r>
              <a:rPr lang="en-US" dirty="0"/>
              <a:t>Smoother regret for clairvoyant.</a:t>
            </a:r>
            <a:endParaRPr dirty="0"/>
          </a:p>
          <a:p>
            <a:pPr marL="457200" lvl="0" indent="-298450" algn="l" rtl="0">
              <a:lnSpc>
                <a:spcPct val="115000"/>
              </a:lnSpc>
              <a:spcBef>
                <a:spcPts val="0"/>
              </a:spcBef>
              <a:spcAft>
                <a:spcPts val="0"/>
              </a:spcAft>
              <a:buClr>
                <a:schemeClr val="dk1"/>
              </a:buClr>
              <a:buSzPts val="1100"/>
              <a:buChar char="●"/>
            </a:pPr>
            <a:r>
              <a:rPr lang="en-US" dirty="0"/>
              <a:t>Still maintains sublinear growth.</a:t>
            </a:r>
            <a:br>
              <a:rPr lang="en-US" dirty="0"/>
            </a:br>
            <a:endParaRPr dirty="0"/>
          </a:p>
          <a:p>
            <a:pPr marL="0" lvl="0" indent="0" algn="l" rtl="0">
              <a:lnSpc>
                <a:spcPct val="115000"/>
              </a:lnSpc>
              <a:spcBef>
                <a:spcPts val="1200"/>
              </a:spcBef>
              <a:spcAft>
                <a:spcPts val="1200"/>
              </a:spcAft>
              <a:buNone/>
            </a:pPr>
            <a:r>
              <a:rPr lang="en-US" dirty="0"/>
              <a:t>Practical insight: coarse grids may suffice when computation is limited.</a:t>
            </a:r>
            <a:endParaRPr dirty="0"/>
          </a:p>
        </p:txBody>
      </p:sp>
      <p:pic>
        <p:nvPicPr>
          <p:cNvPr id="537" name="Google Shape;537;p58" title="download (14).png"/>
          <p:cNvPicPr preferRelativeResize="0"/>
          <p:nvPr/>
        </p:nvPicPr>
        <p:blipFill rotWithShape="1">
          <a:blip r:embed="rId3">
            <a:alphaModFix/>
          </a:blip>
          <a:srcRect t="189" b="189"/>
          <a:stretch/>
        </p:blipFill>
        <p:spPr>
          <a:xfrm>
            <a:off x="8178225" y="1275825"/>
            <a:ext cx="3141425" cy="1992750"/>
          </a:xfrm>
          <a:prstGeom prst="rect">
            <a:avLst/>
          </a:prstGeom>
          <a:noFill/>
          <a:ln>
            <a:noFill/>
          </a:ln>
        </p:spPr>
      </p:pic>
      <p:pic>
        <p:nvPicPr>
          <p:cNvPr id="538" name="Google Shape;538;p58" title="download (15).png"/>
          <p:cNvPicPr preferRelativeResize="0"/>
          <p:nvPr/>
        </p:nvPicPr>
        <p:blipFill rotWithShape="1">
          <a:blip r:embed="rId4">
            <a:alphaModFix/>
          </a:blip>
          <a:srcRect t="159" b="159"/>
          <a:stretch/>
        </p:blipFill>
        <p:spPr>
          <a:xfrm>
            <a:off x="8427425" y="3633250"/>
            <a:ext cx="3141426" cy="198482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59"/>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57</a:t>
            </a:fld>
            <a:r>
              <a:rPr lang="en-US"/>
              <a:t>/XX</a:t>
            </a:r>
            <a:endParaRPr sz="1200" b="0">
              <a:solidFill>
                <a:srgbClr val="888888"/>
              </a:solidFill>
            </a:endParaRPr>
          </a:p>
        </p:txBody>
      </p:sp>
      <p:sp>
        <p:nvSpPr>
          <p:cNvPr id="545" name="Google Shape;545;p59"/>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Key Takeaways</a:t>
            </a:r>
            <a:endParaRPr/>
          </a:p>
        </p:txBody>
      </p:sp>
      <p:sp>
        <p:nvSpPr>
          <p:cNvPr id="546" name="Google Shape;546;p59"/>
          <p:cNvSpPr txBox="1"/>
          <p:nvPr/>
        </p:nvSpPr>
        <p:spPr>
          <a:xfrm>
            <a:off x="620225" y="1865850"/>
            <a:ext cx="6657300" cy="31263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1200"/>
              </a:spcBef>
              <a:spcAft>
                <a:spcPts val="0"/>
              </a:spcAft>
              <a:buClr>
                <a:schemeClr val="dk1"/>
              </a:buClr>
              <a:buSzPts val="1400"/>
              <a:buChar char="●"/>
            </a:pPr>
            <a:r>
              <a:rPr lang="en-US">
                <a:solidFill>
                  <a:schemeClr val="dk1"/>
                </a:solidFill>
              </a:rPr>
              <a:t>With budget &gt; horizon, </a:t>
            </a:r>
            <a:r>
              <a:rPr lang="en-US" b="1">
                <a:solidFill>
                  <a:schemeClr val="dk1"/>
                </a:solidFill>
              </a:rPr>
              <a:t>sell multiple products more often at each round</a:t>
            </a:r>
            <a:r>
              <a:rPr lang="en-US">
                <a:solidFill>
                  <a:schemeClr val="dk1"/>
                </a:solidFill>
              </a:rPr>
              <a:t>.</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US">
                <a:solidFill>
                  <a:schemeClr val="dk1"/>
                </a:solidFill>
              </a:rPr>
              <a:t>Discounted EXP3.P + primal-dual continues to:</a:t>
            </a:r>
            <a:br>
              <a:rPr lang="en-US">
                <a:solidFill>
                  <a:schemeClr val="dk1"/>
                </a:solidFill>
              </a:rPr>
            </a:br>
            <a:endParaRPr>
              <a:solidFill>
                <a:schemeClr val="dk1"/>
              </a:solidFill>
            </a:endParaRPr>
          </a:p>
          <a:p>
            <a:pPr marL="914400" lvl="1" indent="-317500" algn="l" rtl="0">
              <a:lnSpc>
                <a:spcPct val="115000"/>
              </a:lnSpc>
              <a:spcBef>
                <a:spcPts val="0"/>
              </a:spcBef>
              <a:spcAft>
                <a:spcPts val="0"/>
              </a:spcAft>
              <a:buClr>
                <a:schemeClr val="dk1"/>
              </a:buClr>
              <a:buSzPts val="1400"/>
              <a:buChar char="○"/>
            </a:pPr>
            <a:r>
              <a:rPr lang="en-US">
                <a:solidFill>
                  <a:schemeClr val="dk1"/>
                </a:solidFill>
              </a:rPr>
              <a:t>Achieve sublinear regret.</a:t>
            </a:r>
            <a:br>
              <a:rPr lang="en-US">
                <a:solidFill>
                  <a:schemeClr val="dk1"/>
                </a:solidFill>
              </a:rPr>
            </a:br>
            <a:endParaRPr>
              <a:solidFill>
                <a:schemeClr val="dk1"/>
              </a:solidFill>
            </a:endParaRPr>
          </a:p>
          <a:p>
            <a:pPr marL="914400" lvl="1" indent="-317500" algn="l" rtl="0">
              <a:lnSpc>
                <a:spcPct val="115000"/>
              </a:lnSpc>
              <a:spcBef>
                <a:spcPts val="0"/>
              </a:spcBef>
              <a:spcAft>
                <a:spcPts val="0"/>
              </a:spcAft>
              <a:buClr>
                <a:schemeClr val="dk1"/>
              </a:buClr>
              <a:buSzPts val="1400"/>
              <a:buChar char="○"/>
            </a:pPr>
            <a:r>
              <a:rPr lang="en-US">
                <a:solidFill>
                  <a:schemeClr val="dk1"/>
                </a:solidFill>
              </a:rPr>
              <a:t>Allocate prices toward profitable products.</a:t>
            </a:r>
            <a:br>
              <a:rPr lang="en-US">
                <a:solidFill>
                  <a:schemeClr val="dk1"/>
                </a:solidFill>
              </a:rPr>
            </a:br>
            <a:endParaRPr>
              <a:solidFill>
                <a:schemeClr val="dk1"/>
              </a:solidFill>
            </a:endParaRPr>
          </a:p>
          <a:p>
            <a:pPr marL="914400" lvl="1" indent="-317500" algn="l" rtl="0">
              <a:lnSpc>
                <a:spcPct val="115000"/>
              </a:lnSpc>
              <a:spcBef>
                <a:spcPts val="0"/>
              </a:spcBef>
              <a:spcAft>
                <a:spcPts val="0"/>
              </a:spcAft>
              <a:buClr>
                <a:schemeClr val="dk1"/>
              </a:buClr>
              <a:buSzPts val="1400"/>
              <a:buChar char="○"/>
            </a:pPr>
            <a:r>
              <a:rPr lang="en-US">
                <a:solidFill>
                  <a:schemeClr val="dk1"/>
                </a:solidFill>
              </a:rPr>
              <a:t>Stay robust under both fine and coarse discretizations.</a:t>
            </a:r>
            <a:br>
              <a:rPr lang="en-US">
                <a:solidFill>
                  <a:schemeClr val="dk1"/>
                </a:solidFill>
              </a:rPr>
            </a:b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US">
                <a:solidFill>
                  <a:schemeClr val="dk1"/>
                </a:solidFill>
              </a:rPr>
              <a:t>Confirms flexibility of algorithm across different budget regimes.</a:t>
            </a:r>
            <a:br>
              <a:rPr lang="en-US">
                <a:solidFill>
                  <a:schemeClr val="dk1"/>
                </a:solidFill>
              </a:rPr>
            </a:br>
            <a:endParaRPr>
              <a:solidFill>
                <a:schemeClr val="dk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60"/>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58</a:t>
            </a:fld>
            <a:r>
              <a:rPr lang="en-US"/>
              <a:t>/XX</a:t>
            </a:r>
            <a:endParaRPr/>
          </a:p>
        </p:txBody>
      </p:sp>
      <p:sp>
        <p:nvSpPr>
          <p:cNvPr id="552" name="Google Shape;552;p60"/>
          <p:cNvSpPr txBox="1">
            <a:spLocks noGrp="1"/>
          </p:cNvSpPr>
          <p:nvPr>
            <p:ph type="title"/>
          </p:nvPr>
        </p:nvSpPr>
        <p:spPr>
          <a:xfrm>
            <a:off x="1412631" y="3157151"/>
            <a:ext cx="10105292" cy="543697"/>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rgbClr val="213652"/>
              </a:buClr>
              <a:buSzPct val="100000"/>
              <a:buFont typeface="Calibri"/>
              <a:buNone/>
            </a:pPr>
            <a:r>
              <a:rPr lang="en-US" u="sng">
                <a:solidFill>
                  <a:srgbClr val="213652"/>
                </a:solidFill>
              </a:rPr>
              <a:t>Requirement 5: Slightly non-stationary environments with multiple products</a:t>
            </a:r>
            <a:endParaRPr/>
          </a:p>
        </p:txBody>
      </p:sp>
    </p:spTree>
  </p:cSld>
  <p:clrMapOvr>
    <a:masterClrMapping/>
  </p:clrMapOvr>
  <mc:AlternateContent xmlns:mc="http://schemas.openxmlformats.org/markup-compatibility/2006" xmlns:p14="http://schemas.microsoft.com/office/powerpoint/2010/main">
    <mc:Choice Requires="p14">
      <p:transition spd="med">
        <p14:gallery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61"/>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59</a:t>
            </a:fld>
            <a:r>
              <a:rPr lang="en-US"/>
              <a:t>/XX</a:t>
            </a:r>
            <a:endParaRPr/>
          </a:p>
        </p:txBody>
      </p:sp>
      <p:sp>
        <p:nvSpPr>
          <p:cNvPr id="558" name="Google Shape;558;p61"/>
          <p:cNvSpPr txBox="1">
            <a:spLocks noGrp="1"/>
          </p:cNvSpPr>
          <p:nvPr>
            <p:ph type="title"/>
          </p:nvPr>
        </p:nvSpPr>
        <p:spPr>
          <a:xfrm>
            <a:off x="105355" y="90617"/>
            <a:ext cx="69714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Environment</a:t>
            </a:r>
            <a:endParaRPr/>
          </a:p>
        </p:txBody>
      </p:sp>
      <p:sp>
        <p:nvSpPr>
          <p:cNvPr id="559" name="Google Shape;559;p61"/>
          <p:cNvSpPr txBox="1"/>
          <p:nvPr/>
        </p:nvSpPr>
        <p:spPr>
          <a:xfrm>
            <a:off x="1190250" y="1682700"/>
            <a:ext cx="9747900" cy="3417000"/>
          </a:xfrm>
          <a:prstGeom prst="rect">
            <a:avLst/>
          </a:prstGeom>
          <a:noFill/>
          <a:ln>
            <a:noFill/>
          </a:ln>
        </p:spPr>
        <p:txBody>
          <a:bodyPr spcFirstLastPara="1" wrap="square" lIns="91425" tIns="91425" rIns="91425" bIns="91425" anchor="t" anchorCtr="0">
            <a:spAutoFit/>
          </a:bodyPr>
          <a:lstStyle/>
          <a:p>
            <a:pPr marL="457200" lvl="0" indent="-317500" algn="l" rtl="0">
              <a:lnSpc>
                <a:spcPct val="200000"/>
              </a:lnSpc>
              <a:spcBef>
                <a:spcPts val="0"/>
              </a:spcBef>
              <a:spcAft>
                <a:spcPts val="0"/>
              </a:spcAft>
              <a:buSzPts val="1400"/>
              <a:buChar char="●"/>
            </a:pPr>
            <a:r>
              <a:rPr lang="en-US"/>
              <a:t>The base environment is the same used for requirement 2:</a:t>
            </a:r>
            <a:endParaRPr/>
          </a:p>
          <a:p>
            <a:pPr marL="914400" lvl="1" indent="-317500" algn="l" rtl="0">
              <a:lnSpc>
                <a:spcPct val="200000"/>
              </a:lnSpc>
              <a:spcBef>
                <a:spcPts val="0"/>
              </a:spcBef>
              <a:spcAft>
                <a:spcPts val="0"/>
              </a:spcAft>
              <a:buSzPts val="1400"/>
              <a:buChar char="○"/>
            </a:pPr>
            <a:r>
              <a:rPr lang="en-US"/>
              <a:t>Uses a </a:t>
            </a:r>
            <a:r>
              <a:rPr lang="en-US" b="1"/>
              <a:t>multivariate logit-normal distribution</a:t>
            </a:r>
            <a:r>
              <a:rPr lang="en-US"/>
              <a:t> to model customer preferences.</a:t>
            </a:r>
            <a:endParaRPr/>
          </a:p>
          <a:p>
            <a:pPr marL="914400" lvl="1" indent="-317500" algn="l" rtl="0">
              <a:lnSpc>
                <a:spcPct val="200000"/>
              </a:lnSpc>
              <a:spcBef>
                <a:spcPts val="0"/>
              </a:spcBef>
              <a:spcAft>
                <a:spcPts val="0"/>
              </a:spcAft>
              <a:buSzPts val="1400"/>
              <a:buChar char="○"/>
            </a:pPr>
            <a:r>
              <a:rPr lang="en-US"/>
              <a:t>Product valuations are obtained by sampling from the distribution and applying a </a:t>
            </a:r>
            <a:r>
              <a:rPr lang="en-US" b="1"/>
              <a:t>sigmoid</a:t>
            </a:r>
            <a:r>
              <a:rPr lang="en-US"/>
              <a:t> function to rescale the value in [0, 1] range</a:t>
            </a:r>
            <a:endParaRPr/>
          </a:p>
          <a:p>
            <a:pPr marL="457200" lvl="0" indent="-317500" algn="l" rtl="0">
              <a:lnSpc>
                <a:spcPct val="200000"/>
              </a:lnSpc>
              <a:spcBef>
                <a:spcPts val="0"/>
              </a:spcBef>
              <a:spcAft>
                <a:spcPts val="0"/>
              </a:spcAft>
              <a:buSzPts val="1400"/>
              <a:buChar char="●"/>
            </a:pPr>
            <a:r>
              <a:rPr lang="en-US"/>
              <a:t>To make it </a:t>
            </a:r>
            <a:r>
              <a:rPr lang="en-US" b="1"/>
              <a:t>slightly non-stationary</a:t>
            </a:r>
            <a:r>
              <a:rPr lang="en-US"/>
              <a:t> we define a specific number of intervals by considering the number of rounds each interval lasts and the distribution:</a:t>
            </a:r>
            <a:endParaRPr/>
          </a:p>
          <a:p>
            <a:pPr marL="914400" lvl="1" indent="-317500" algn="l" rtl="0">
              <a:lnSpc>
                <a:spcPct val="200000"/>
              </a:lnSpc>
              <a:spcBef>
                <a:spcPts val="0"/>
              </a:spcBef>
              <a:spcAft>
                <a:spcPts val="0"/>
              </a:spcAft>
              <a:buSzPts val="1400"/>
              <a:buChar char="○"/>
            </a:pPr>
            <a:r>
              <a:rPr lang="en-US"/>
              <a:t> remain </a:t>
            </a:r>
            <a:r>
              <a:rPr lang="en-US" b="1"/>
              <a:t>fixed during each interval</a:t>
            </a:r>
            <a:r>
              <a:rPr lang="en-US"/>
              <a:t> </a:t>
            </a:r>
            <a:endParaRPr/>
          </a:p>
          <a:p>
            <a:pPr marL="914400" lvl="1" indent="-317500" algn="l" rtl="0">
              <a:lnSpc>
                <a:spcPct val="200000"/>
              </a:lnSpc>
              <a:spcBef>
                <a:spcPts val="0"/>
              </a:spcBef>
              <a:spcAft>
                <a:spcPts val="0"/>
              </a:spcAft>
              <a:buSzPts val="1400"/>
              <a:buChar char="○"/>
            </a:pPr>
            <a:r>
              <a:rPr lang="en-US" b="1"/>
              <a:t>changes</a:t>
            </a:r>
            <a:r>
              <a:rPr lang="en-US"/>
              <a:t> by randomly sampling new mean and standard deviation values </a:t>
            </a:r>
            <a:r>
              <a:rPr lang="en-US" b="1"/>
              <a:t>between each interval</a:t>
            </a:r>
            <a:r>
              <a:rPr lang="en-US"/>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9"/>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r>
              <a:rPr lang="en-US"/>
              <a:t>/XX</a:t>
            </a:r>
            <a:endParaRPr/>
          </a:p>
        </p:txBody>
      </p:sp>
      <p:sp>
        <p:nvSpPr>
          <p:cNvPr id="73" name="Google Shape;73;p9"/>
          <p:cNvSpPr txBox="1">
            <a:spLocks noGrp="1"/>
          </p:cNvSpPr>
          <p:nvPr>
            <p:ph type="title"/>
          </p:nvPr>
        </p:nvSpPr>
        <p:spPr>
          <a:xfrm>
            <a:off x="105355" y="90617"/>
            <a:ext cx="8874522" cy="5436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Agent Case 2: UCB-like with inventory (budget) constraint</a:t>
            </a:r>
            <a:endParaRPr/>
          </a:p>
        </p:txBody>
      </p:sp>
      <mc:AlternateContent xmlns:mc="http://schemas.openxmlformats.org/markup-compatibility/2006" xmlns:a14="http://schemas.microsoft.com/office/drawing/2010/main">
        <mc:Choice Requires="a14">
          <p:sp>
            <p:nvSpPr>
              <p:cNvPr id="74" name="Google Shape;74;p9"/>
              <p:cNvSpPr txBox="1"/>
              <p:nvPr/>
            </p:nvSpPr>
            <p:spPr>
              <a:xfrm>
                <a:off x="1280772" y="1087459"/>
                <a:ext cx="9338400" cy="290397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800" dirty="0">
                    <a:solidFill>
                      <a:schemeClr val="dk1"/>
                    </a:solidFill>
                  </a:rPr>
                  <a:t>•Adds a constraint: limited number of products B.</a:t>
                </a:r>
              </a:p>
              <a:p>
                <a:pPr marL="0" lvl="0" indent="0" algn="l" rtl="0">
                  <a:lnSpc>
                    <a:spcPct val="115000"/>
                  </a:lnSpc>
                  <a:spcBef>
                    <a:spcPts val="0"/>
                  </a:spcBef>
                  <a:spcAft>
                    <a:spcPts val="0"/>
                  </a:spcAft>
                  <a:buNone/>
                </a:pPr>
                <a:r>
                  <a:rPr lang="en-US" sz="1800" dirty="0">
                    <a:solidFill>
                      <a:schemeClr val="dk1"/>
                    </a:solidFill>
                  </a:rPr>
                  <a:t>•Extends UCB by:</a:t>
                </a:r>
              </a:p>
              <a:p>
                <a:pPr marL="469900" lvl="0" indent="0" algn="l" rtl="0">
                  <a:lnSpc>
                    <a:spcPct val="115000"/>
                  </a:lnSpc>
                  <a:spcBef>
                    <a:spcPts val="0"/>
                  </a:spcBef>
                  <a:spcAft>
                    <a:spcPts val="0"/>
                  </a:spcAft>
                  <a:buNone/>
                </a:pPr>
                <a:r>
                  <a:rPr lang="en-US" sz="1800" dirty="0">
                    <a:solidFill>
                      <a:schemeClr val="dk1"/>
                    </a:solidFill>
                  </a:rPr>
                  <a:t>•Computing </a:t>
                </a:r>
                <a:r>
                  <a:rPr lang="en-US" sz="1800" b="1" dirty="0">
                    <a:solidFill>
                      <a:schemeClr val="dk1"/>
                    </a:solidFill>
                  </a:rPr>
                  <a:t>UCB for utility</a:t>
                </a:r>
                <a:r>
                  <a:rPr lang="en-US" sz="1800" dirty="0">
                    <a:solidFill>
                      <a:schemeClr val="dk1"/>
                    </a:solidFill>
                  </a:rPr>
                  <a:t> and </a:t>
                </a:r>
                <a:r>
                  <a:rPr lang="en-US" sz="1800" b="1" dirty="0">
                    <a:solidFill>
                      <a:schemeClr val="dk1"/>
                    </a:solidFill>
                  </a:rPr>
                  <a:t>LCB for costs</a:t>
                </a:r>
                <a:r>
                  <a:rPr lang="en-US" sz="1800" dirty="0">
                    <a:solidFill>
                      <a:schemeClr val="dk1"/>
                    </a:solidFill>
                  </a:rPr>
                  <a:t>.</a:t>
                </a:r>
              </a:p>
              <a:p>
                <a:pPr marL="469900" lvl="0" indent="0" algn="l" rtl="0">
                  <a:lnSpc>
                    <a:spcPct val="115000"/>
                  </a:lnSpc>
                  <a:spcBef>
                    <a:spcPts val="0"/>
                  </a:spcBef>
                  <a:spcAft>
                    <a:spcPts val="0"/>
                  </a:spcAft>
                  <a:buNone/>
                </a:pPr>
                <a:r>
                  <a:rPr lang="en-US" sz="1800" dirty="0">
                    <a:solidFill>
                      <a:schemeClr val="dk1"/>
                    </a:solidFill>
                  </a:rPr>
                  <a:t>•Solving a </a:t>
                </a:r>
                <a:r>
                  <a:rPr lang="en-US" sz="1800" b="1" dirty="0">
                    <a:solidFill>
                      <a:schemeClr val="dk1"/>
                    </a:solidFill>
                  </a:rPr>
                  <a:t>Linear Program (LP)</a:t>
                </a:r>
                <a:r>
                  <a:rPr lang="en-US" sz="1800" dirty="0">
                    <a:solidFill>
                      <a:schemeClr val="dk1"/>
                    </a:solidFill>
                  </a:rPr>
                  <a:t> to choose a price distribution while respecting budget:</a:t>
                </a:r>
              </a:p>
              <a:p>
                <a:pPr marL="469900" lvl="0">
                  <a:lnSpc>
                    <a:spcPct val="115000"/>
                  </a:lnSpc>
                </a:pPr>
                <a14:m>
                  <m:oMathPara xmlns:m="http://schemas.openxmlformats.org/officeDocument/2006/math">
                    <m:oMathParaPr>
                      <m:jc m:val="centerGroup"/>
                    </m:oMathParaPr>
                    <m:oMath xmlns:m="http://schemas.openxmlformats.org/officeDocument/2006/math">
                      <m:func>
                        <m:funcPr>
                          <m:ctrlPr>
                            <a:rPr lang="it-IT" sz="1800" b="0" i="1" smtClean="0">
                              <a:solidFill>
                                <a:schemeClr val="dk1"/>
                              </a:solidFill>
                              <a:latin typeface="Cambria Math" panose="02040503050406030204" pitchFamily="18" charset="0"/>
                            </a:rPr>
                          </m:ctrlPr>
                        </m:funcPr>
                        <m:fName>
                          <m:r>
                            <m:rPr>
                              <m:sty m:val="p"/>
                            </m:rPr>
                            <a:rPr lang="en-US" sz="1800" b="0" i="0" smtClean="0">
                              <a:solidFill>
                                <a:schemeClr val="dk1"/>
                              </a:solidFill>
                              <a:latin typeface="Cambria Math" panose="02040503050406030204" pitchFamily="18" charset="0"/>
                            </a:rPr>
                            <m:t>max</m:t>
                          </m:r>
                        </m:fName>
                        <m:e>
                          <m:nary>
                            <m:naryPr>
                              <m:chr m:val="∑"/>
                              <m:supHide m:val="on"/>
                              <m:ctrlPr>
                                <a:rPr lang="en-US" sz="1800" b="0" i="1" smtClean="0">
                                  <a:solidFill>
                                    <a:schemeClr val="dk1"/>
                                  </a:solidFill>
                                  <a:latin typeface="Cambria Math" panose="02040503050406030204" pitchFamily="18" charset="0"/>
                                </a:rPr>
                              </m:ctrlPr>
                            </m:naryPr>
                            <m:sub>
                              <m:r>
                                <m:rPr>
                                  <m:brk m:alnAt="7"/>
                                </m:rPr>
                                <a:rPr lang="it-IT" sz="1800" b="0" i="1" smtClean="0">
                                  <a:solidFill>
                                    <a:schemeClr val="dk1"/>
                                  </a:solidFill>
                                  <a:latin typeface="Cambria Math" panose="02040503050406030204" pitchFamily="18" charset="0"/>
                                </a:rPr>
                                <m:t>𝑝</m:t>
                              </m:r>
                            </m:sub>
                            <m:sup/>
                            <m:e>
                              <m:r>
                                <a:rPr lang="en-US" sz="1800" b="0" i="1" smtClean="0">
                                  <a:solidFill>
                                    <a:schemeClr val="dk1"/>
                                  </a:solidFill>
                                  <a:latin typeface="Cambria Math" panose="02040503050406030204" pitchFamily="18" charset="0"/>
                                  <a:ea typeface="Cambria Math" panose="02040503050406030204" pitchFamily="18" charset="0"/>
                                </a:rPr>
                                <m:t>𝛾</m:t>
                              </m:r>
                              <m:d>
                                <m:dPr>
                                  <m:ctrlPr>
                                    <a:rPr lang="it-IT" sz="1800" b="0" i="1" smtClean="0">
                                      <a:solidFill>
                                        <a:schemeClr val="dk1"/>
                                      </a:solidFill>
                                      <a:latin typeface="Cambria Math" panose="02040503050406030204" pitchFamily="18" charset="0"/>
                                      <a:ea typeface="Cambria Math" panose="02040503050406030204" pitchFamily="18" charset="0"/>
                                    </a:rPr>
                                  </m:ctrlPr>
                                </m:dPr>
                                <m:e>
                                  <m:r>
                                    <a:rPr lang="it-IT" sz="1800" b="0" i="1" smtClean="0">
                                      <a:solidFill>
                                        <a:schemeClr val="dk1"/>
                                      </a:solidFill>
                                      <a:latin typeface="Cambria Math" panose="02040503050406030204" pitchFamily="18" charset="0"/>
                                      <a:ea typeface="Cambria Math" panose="02040503050406030204" pitchFamily="18" charset="0"/>
                                    </a:rPr>
                                    <m:t>𝑝</m:t>
                                  </m:r>
                                </m:e>
                              </m:d>
                              <m:r>
                                <a:rPr lang="it-IT" sz="1800" b="0" i="1" smtClean="0">
                                  <a:solidFill>
                                    <a:schemeClr val="dk1"/>
                                  </a:solidFill>
                                  <a:latin typeface="Cambria Math" panose="02040503050406030204" pitchFamily="18" charset="0"/>
                                  <a:ea typeface="Cambria Math" panose="02040503050406030204" pitchFamily="18" charset="0"/>
                                </a:rPr>
                                <m:t>∙</m:t>
                              </m:r>
                              <m:r>
                                <a:rPr lang="it-IT" sz="1800" b="0" i="1" smtClean="0">
                                  <a:solidFill>
                                    <a:schemeClr val="dk1"/>
                                  </a:solidFill>
                                  <a:latin typeface="Cambria Math" panose="02040503050406030204" pitchFamily="18" charset="0"/>
                                  <a:ea typeface="Cambria Math" panose="02040503050406030204" pitchFamily="18" charset="0"/>
                                </a:rPr>
                                <m:t>𝑓</m:t>
                              </m:r>
                              <m:d>
                                <m:dPr>
                                  <m:ctrlPr>
                                    <a:rPr lang="it-IT" sz="1800" b="0" i="1" smtClean="0">
                                      <a:solidFill>
                                        <a:schemeClr val="dk1"/>
                                      </a:solidFill>
                                      <a:latin typeface="Cambria Math" panose="02040503050406030204" pitchFamily="18" charset="0"/>
                                      <a:ea typeface="Cambria Math" panose="02040503050406030204" pitchFamily="18" charset="0"/>
                                    </a:rPr>
                                  </m:ctrlPr>
                                </m:dPr>
                                <m:e>
                                  <m:r>
                                    <a:rPr lang="it-IT" sz="1800" b="0" i="1" smtClean="0">
                                      <a:solidFill>
                                        <a:schemeClr val="dk1"/>
                                      </a:solidFill>
                                      <a:latin typeface="Cambria Math" panose="02040503050406030204" pitchFamily="18" charset="0"/>
                                      <a:ea typeface="Cambria Math" panose="02040503050406030204" pitchFamily="18" charset="0"/>
                                    </a:rPr>
                                    <m:t>𝑝</m:t>
                                  </m:r>
                                </m:e>
                              </m:d>
                              <m:r>
                                <a:rPr lang="it-IT" sz="1800" b="0" i="1" smtClean="0">
                                  <a:solidFill>
                                    <a:schemeClr val="dk1"/>
                                  </a:solidFill>
                                  <a:latin typeface="Cambria Math" panose="02040503050406030204" pitchFamily="18" charset="0"/>
                                  <a:ea typeface="Cambria Math" panose="02040503050406030204" pitchFamily="18" charset="0"/>
                                </a:rPr>
                                <m:t>    </m:t>
                              </m:r>
                            </m:e>
                          </m:nary>
                          <m:r>
                            <a:rPr lang="it-IT" sz="1800" b="0" i="1" smtClean="0">
                              <a:solidFill>
                                <a:schemeClr val="dk1"/>
                              </a:solidFill>
                              <a:latin typeface="Cambria Math" panose="02040503050406030204" pitchFamily="18" charset="0"/>
                            </a:rPr>
                            <m:t>𝑠</m:t>
                          </m:r>
                          <m:r>
                            <a:rPr lang="it-IT" sz="1800" b="0" i="1" smtClean="0">
                              <a:solidFill>
                                <a:schemeClr val="dk1"/>
                              </a:solidFill>
                              <a:latin typeface="Cambria Math" panose="02040503050406030204" pitchFamily="18" charset="0"/>
                            </a:rPr>
                            <m:t>.</m:t>
                          </m:r>
                          <m:r>
                            <a:rPr lang="it-IT" sz="1800" b="0" i="1" smtClean="0">
                              <a:solidFill>
                                <a:schemeClr val="dk1"/>
                              </a:solidFill>
                              <a:latin typeface="Cambria Math" panose="02040503050406030204" pitchFamily="18" charset="0"/>
                            </a:rPr>
                            <m:t>𝑡</m:t>
                          </m:r>
                          <m:r>
                            <a:rPr lang="it-IT" sz="1800" b="0" i="1" smtClean="0">
                              <a:solidFill>
                                <a:schemeClr val="dk1"/>
                              </a:solidFill>
                              <a:latin typeface="Cambria Math" panose="02040503050406030204" pitchFamily="18" charset="0"/>
                            </a:rPr>
                            <m:t>  </m:t>
                          </m:r>
                          <m:nary>
                            <m:naryPr>
                              <m:chr m:val="∑"/>
                              <m:supHide m:val="on"/>
                              <m:ctrlPr>
                                <a:rPr lang="it-IT" sz="1800" b="0" i="1" smtClean="0">
                                  <a:solidFill>
                                    <a:schemeClr val="dk1"/>
                                  </a:solidFill>
                                  <a:latin typeface="Cambria Math" panose="02040503050406030204" pitchFamily="18" charset="0"/>
                                </a:rPr>
                              </m:ctrlPr>
                            </m:naryPr>
                            <m:sub>
                              <m:r>
                                <m:rPr>
                                  <m:brk m:alnAt="7"/>
                                </m:rPr>
                                <a:rPr lang="it-IT" sz="1800" b="0" i="1" smtClean="0">
                                  <a:solidFill>
                                    <a:schemeClr val="dk1"/>
                                  </a:solidFill>
                                  <a:latin typeface="Cambria Math" panose="02040503050406030204" pitchFamily="18" charset="0"/>
                                </a:rPr>
                                <m:t>𝑝</m:t>
                              </m:r>
                            </m:sub>
                            <m:sup/>
                            <m:e>
                              <m:r>
                                <a:rPr lang="en-US" sz="1800" i="1">
                                  <a:solidFill>
                                    <a:schemeClr val="dk1"/>
                                  </a:solidFill>
                                  <a:latin typeface="Cambria Math" panose="02040503050406030204" pitchFamily="18" charset="0"/>
                                  <a:ea typeface="Cambria Math" panose="02040503050406030204" pitchFamily="18" charset="0"/>
                                </a:rPr>
                                <m:t>𝛾</m:t>
                              </m:r>
                              <m:d>
                                <m:dPr>
                                  <m:ctrlPr>
                                    <a:rPr lang="it-IT" sz="1800" i="1">
                                      <a:solidFill>
                                        <a:schemeClr val="dk1"/>
                                      </a:solidFill>
                                      <a:latin typeface="Cambria Math" panose="02040503050406030204" pitchFamily="18" charset="0"/>
                                      <a:ea typeface="Cambria Math" panose="02040503050406030204" pitchFamily="18" charset="0"/>
                                    </a:rPr>
                                  </m:ctrlPr>
                                </m:dPr>
                                <m:e>
                                  <m:r>
                                    <a:rPr lang="it-IT" sz="1800" i="1">
                                      <a:solidFill>
                                        <a:schemeClr val="dk1"/>
                                      </a:solidFill>
                                      <a:latin typeface="Cambria Math" panose="02040503050406030204" pitchFamily="18" charset="0"/>
                                      <a:ea typeface="Cambria Math" panose="02040503050406030204" pitchFamily="18" charset="0"/>
                                    </a:rPr>
                                    <m:t>𝑝</m:t>
                                  </m:r>
                                </m:e>
                              </m:d>
                              <m:r>
                                <a:rPr lang="it-IT" sz="1800" i="1">
                                  <a:solidFill>
                                    <a:schemeClr val="dk1"/>
                                  </a:solidFill>
                                  <a:latin typeface="Cambria Math" panose="02040503050406030204" pitchFamily="18" charset="0"/>
                                  <a:ea typeface="Cambria Math" panose="02040503050406030204" pitchFamily="18" charset="0"/>
                                </a:rPr>
                                <m:t>∙</m:t>
                              </m:r>
                              <m:r>
                                <a:rPr lang="it-IT" sz="1800" b="0" i="1" smtClean="0">
                                  <a:solidFill>
                                    <a:schemeClr val="dk1"/>
                                  </a:solidFill>
                                  <a:latin typeface="Cambria Math" panose="02040503050406030204" pitchFamily="18" charset="0"/>
                                  <a:ea typeface="Cambria Math" panose="02040503050406030204" pitchFamily="18" charset="0"/>
                                </a:rPr>
                                <m:t>𝑐</m:t>
                              </m:r>
                              <m:d>
                                <m:dPr>
                                  <m:ctrlPr>
                                    <a:rPr lang="it-IT" sz="1800" i="1">
                                      <a:solidFill>
                                        <a:schemeClr val="dk1"/>
                                      </a:solidFill>
                                      <a:latin typeface="Cambria Math" panose="02040503050406030204" pitchFamily="18" charset="0"/>
                                      <a:ea typeface="Cambria Math" panose="02040503050406030204" pitchFamily="18" charset="0"/>
                                    </a:rPr>
                                  </m:ctrlPr>
                                </m:dPr>
                                <m:e>
                                  <m:r>
                                    <a:rPr lang="it-IT" sz="1800" i="1">
                                      <a:solidFill>
                                        <a:schemeClr val="dk1"/>
                                      </a:solidFill>
                                      <a:latin typeface="Cambria Math" panose="02040503050406030204" pitchFamily="18" charset="0"/>
                                      <a:ea typeface="Cambria Math" panose="02040503050406030204" pitchFamily="18" charset="0"/>
                                    </a:rPr>
                                    <m:t>𝑝</m:t>
                                  </m:r>
                                </m:e>
                              </m:d>
                              <m:r>
                                <a:rPr lang="it-IT" sz="1800" b="0" i="1" smtClean="0">
                                  <a:solidFill>
                                    <a:schemeClr val="dk1"/>
                                  </a:solidFill>
                                  <a:latin typeface="Cambria Math" panose="02040503050406030204" pitchFamily="18" charset="0"/>
                                  <a:ea typeface="Cambria Math" panose="02040503050406030204" pitchFamily="18" charset="0"/>
                                </a:rPr>
                                <m:t> ≤ </m:t>
                              </m:r>
                              <m:r>
                                <a:rPr lang="it-IT" sz="1800" b="0" i="1" smtClean="0">
                                  <a:solidFill>
                                    <a:schemeClr val="dk1"/>
                                  </a:solidFill>
                                  <a:latin typeface="Cambria Math" panose="02040503050406030204" pitchFamily="18" charset="0"/>
                                  <a:ea typeface="Cambria Math" panose="02040503050406030204" pitchFamily="18" charset="0"/>
                                </a:rPr>
                                <m:t>𝜌</m:t>
                              </m:r>
                              <m:r>
                                <a:rPr lang="it-IT" sz="1800" b="0" i="1" smtClean="0">
                                  <a:solidFill>
                                    <a:schemeClr val="dk1"/>
                                  </a:solidFill>
                                  <a:latin typeface="Cambria Math" panose="02040503050406030204" pitchFamily="18" charset="0"/>
                                  <a:ea typeface="Cambria Math" panose="02040503050406030204" pitchFamily="18" charset="0"/>
                                </a:rPr>
                                <m:t>,  </m:t>
                              </m:r>
                              <m:nary>
                                <m:naryPr>
                                  <m:chr m:val="∑"/>
                                  <m:supHide m:val="on"/>
                                  <m:ctrlPr>
                                    <a:rPr lang="it-IT" sz="1800" b="0" i="1" smtClean="0">
                                      <a:solidFill>
                                        <a:schemeClr val="dk1"/>
                                      </a:solidFill>
                                      <a:latin typeface="Cambria Math" panose="02040503050406030204" pitchFamily="18" charset="0"/>
                                      <a:ea typeface="Cambria Math" panose="02040503050406030204" pitchFamily="18" charset="0"/>
                                    </a:rPr>
                                  </m:ctrlPr>
                                </m:naryPr>
                                <m:sub>
                                  <m:r>
                                    <m:rPr>
                                      <m:brk m:alnAt="7"/>
                                    </m:rPr>
                                    <a:rPr lang="it-IT" sz="1800" b="0" i="1" smtClean="0">
                                      <a:solidFill>
                                        <a:schemeClr val="dk1"/>
                                      </a:solidFill>
                                      <a:latin typeface="Cambria Math" panose="02040503050406030204" pitchFamily="18" charset="0"/>
                                      <a:ea typeface="Cambria Math" panose="02040503050406030204" pitchFamily="18" charset="0"/>
                                    </a:rPr>
                                    <m:t>𝑝</m:t>
                                  </m:r>
                                </m:sub>
                                <m:sup/>
                                <m:e>
                                  <m:r>
                                    <a:rPr lang="it-IT" sz="1800" b="0" i="1" smtClean="0">
                                      <a:solidFill>
                                        <a:schemeClr val="dk1"/>
                                      </a:solidFill>
                                      <a:latin typeface="Cambria Math" panose="02040503050406030204" pitchFamily="18" charset="0"/>
                                      <a:ea typeface="Cambria Math" panose="02040503050406030204" pitchFamily="18" charset="0"/>
                                    </a:rPr>
                                    <m:t>𝛾</m:t>
                                  </m:r>
                                  <m:d>
                                    <m:dPr>
                                      <m:ctrlPr>
                                        <a:rPr lang="it-IT" sz="1800" b="0" i="1" smtClean="0">
                                          <a:solidFill>
                                            <a:schemeClr val="dk1"/>
                                          </a:solidFill>
                                          <a:latin typeface="Cambria Math" panose="02040503050406030204" pitchFamily="18" charset="0"/>
                                          <a:ea typeface="Cambria Math" panose="02040503050406030204" pitchFamily="18" charset="0"/>
                                        </a:rPr>
                                      </m:ctrlPr>
                                    </m:dPr>
                                    <m:e>
                                      <m:r>
                                        <a:rPr lang="it-IT" sz="1800" b="0" i="1" smtClean="0">
                                          <a:solidFill>
                                            <a:schemeClr val="dk1"/>
                                          </a:solidFill>
                                          <a:latin typeface="Cambria Math" panose="02040503050406030204" pitchFamily="18" charset="0"/>
                                          <a:ea typeface="Cambria Math" panose="02040503050406030204" pitchFamily="18" charset="0"/>
                                        </a:rPr>
                                        <m:t>𝑝</m:t>
                                      </m:r>
                                    </m:e>
                                  </m:d>
                                  <m:r>
                                    <a:rPr lang="it-IT" sz="1800" b="0" i="1" smtClean="0">
                                      <a:solidFill>
                                        <a:schemeClr val="dk1"/>
                                      </a:solidFill>
                                      <a:latin typeface="Cambria Math" panose="02040503050406030204" pitchFamily="18" charset="0"/>
                                      <a:ea typeface="Cambria Math" panose="02040503050406030204" pitchFamily="18" charset="0"/>
                                    </a:rPr>
                                    <m:t>=1</m:t>
                                  </m:r>
                                </m:e>
                              </m:nary>
                            </m:e>
                          </m:nary>
                        </m:e>
                      </m:func>
                    </m:oMath>
                  </m:oMathPara>
                </a14:m>
                <a:endParaRPr lang="en-US" sz="1800" dirty="0">
                  <a:solidFill>
                    <a:schemeClr val="dk1"/>
                  </a:solidFill>
                </a:endParaRPr>
              </a:p>
              <a:p>
                <a:pPr marL="0" lvl="0" indent="0" algn="l" rtl="0">
                  <a:lnSpc>
                    <a:spcPct val="115000"/>
                  </a:lnSpc>
                  <a:spcBef>
                    <a:spcPts val="0"/>
                  </a:spcBef>
                  <a:spcAft>
                    <a:spcPts val="0"/>
                  </a:spcAft>
                  <a:buNone/>
                </a:pPr>
                <a:r>
                  <a:rPr lang="en-US" sz="1800" dirty="0">
                    <a:solidFill>
                      <a:schemeClr val="dk1"/>
                    </a:solidFill>
                  </a:rPr>
                  <a:t>•Stops selling once budget is exhausted.</a:t>
                </a:r>
                <a:endParaRPr sz="1800" dirty="0">
                  <a:solidFill>
                    <a:schemeClr val="dk1"/>
                  </a:solidFill>
                </a:endParaRPr>
              </a:p>
            </p:txBody>
          </p:sp>
        </mc:Choice>
        <mc:Fallback xmlns="">
          <p:sp>
            <p:nvSpPr>
              <p:cNvPr id="74" name="Google Shape;74;p9"/>
              <p:cNvSpPr txBox="1">
                <a:spLocks noRot="1" noChangeAspect="1" noMove="1" noResize="1" noEditPoints="1" noAdjustHandles="1" noChangeArrowheads="1" noChangeShapeType="1" noTextEdit="1"/>
              </p:cNvSpPr>
              <p:nvPr/>
            </p:nvSpPr>
            <p:spPr>
              <a:xfrm>
                <a:off x="1280772" y="1087459"/>
                <a:ext cx="9338400" cy="2903970"/>
              </a:xfrm>
              <a:prstGeom prst="rect">
                <a:avLst/>
              </a:prstGeom>
              <a:blipFill>
                <a:blip r:embed="rId3"/>
                <a:stretch>
                  <a:fillRect l="-522"/>
                </a:stretch>
              </a:blipFill>
              <a:ln>
                <a:noFill/>
              </a:ln>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75" name="Google Shape;75;p9"/>
              <p:cNvSpPr/>
              <p:nvPr/>
            </p:nvSpPr>
            <p:spPr>
              <a:xfrm>
                <a:off x="1938325" y="3991429"/>
                <a:ext cx="6713825" cy="2229645"/>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FR" dirty="0"/>
                  <a:t>Seller’s utility:</a:t>
                </a:r>
                <a:r>
                  <a:rPr lang="fr-FR" sz="1600" dirty="0"/>
                  <a:t> </a:t>
                </a:r>
                <a14:m>
                  <m:oMath xmlns:m="http://schemas.openxmlformats.org/officeDocument/2006/math">
                    <m:sSub>
                      <m:sSubPr>
                        <m:ctrlPr>
                          <a:rPr lang="it-IT" sz="1600" b="0" i="1" smtClean="0">
                            <a:latin typeface="Cambria Math" panose="02040503050406030204" pitchFamily="18" charset="0"/>
                          </a:rPr>
                        </m:ctrlPr>
                      </m:sSubPr>
                      <m:e>
                        <m:r>
                          <a:rPr lang="fr-FR" sz="1600" b="0" i="1" smtClean="0">
                            <a:latin typeface="Cambria Math" panose="02040503050406030204" pitchFamily="18" charset="0"/>
                          </a:rPr>
                          <m:t>𝑓</m:t>
                        </m:r>
                      </m:e>
                      <m:sub>
                        <m:r>
                          <a:rPr lang="it-IT" sz="1600" b="0" i="1" smtClean="0">
                            <a:latin typeface="Cambria Math" panose="02040503050406030204" pitchFamily="18" charset="0"/>
                          </a:rPr>
                          <m:t>𝑡</m:t>
                        </m:r>
                      </m:sub>
                    </m:sSub>
                    <m:d>
                      <m:dPr>
                        <m:ctrlPr>
                          <a:rPr lang="it-IT" sz="1600" b="0" i="1" smtClean="0">
                            <a:latin typeface="Cambria Math" panose="02040503050406030204" pitchFamily="18" charset="0"/>
                          </a:rPr>
                        </m:ctrlPr>
                      </m:dPr>
                      <m:e>
                        <m:sSub>
                          <m:sSubPr>
                            <m:ctrlPr>
                              <a:rPr lang="it-IT" sz="1600" b="0" i="1" smtClean="0">
                                <a:latin typeface="Cambria Math" panose="02040503050406030204" pitchFamily="18" charset="0"/>
                              </a:rPr>
                            </m:ctrlPr>
                          </m:sSubPr>
                          <m:e>
                            <m:r>
                              <a:rPr lang="it-IT" sz="1600" b="0" i="1" smtClean="0">
                                <a:latin typeface="Cambria Math" panose="02040503050406030204" pitchFamily="18" charset="0"/>
                              </a:rPr>
                              <m:t>𝑝</m:t>
                            </m:r>
                          </m:e>
                          <m:sub>
                            <m:r>
                              <a:rPr lang="it-IT" sz="1600" b="0" i="1" smtClean="0">
                                <a:latin typeface="Cambria Math" panose="02040503050406030204" pitchFamily="18" charset="0"/>
                              </a:rPr>
                              <m:t>𝑡</m:t>
                            </m:r>
                          </m:sub>
                        </m:sSub>
                      </m:e>
                    </m:d>
                    <m:r>
                      <a:rPr lang="it-IT" sz="1600" b="0" i="1" smtClean="0">
                        <a:latin typeface="Cambria Math" panose="02040503050406030204" pitchFamily="18" charset="0"/>
                      </a:rPr>
                      <m:t>=</m:t>
                    </m:r>
                    <m:sSub>
                      <m:sSubPr>
                        <m:ctrlPr>
                          <a:rPr lang="it-IT" sz="1600" b="0" i="1" smtClean="0">
                            <a:latin typeface="Cambria Math" panose="02040503050406030204" pitchFamily="18" charset="0"/>
                          </a:rPr>
                        </m:ctrlPr>
                      </m:sSubPr>
                      <m:e>
                        <m:r>
                          <a:rPr lang="it-IT" sz="1600" b="0" i="1" smtClean="0">
                            <a:latin typeface="Cambria Math" panose="02040503050406030204" pitchFamily="18" charset="0"/>
                          </a:rPr>
                          <m:t>𝑝</m:t>
                        </m:r>
                      </m:e>
                      <m:sub>
                        <m:r>
                          <a:rPr lang="it-IT" sz="1600" b="0" i="1" smtClean="0">
                            <a:latin typeface="Cambria Math" panose="02040503050406030204" pitchFamily="18" charset="0"/>
                          </a:rPr>
                          <m:t>𝑡</m:t>
                        </m:r>
                      </m:sub>
                    </m:sSub>
                    <m:r>
                      <a:rPr lang="it-IT" sz="1600" b="0" i="1" smtClean="0">
                        <a:latin typeface="Cambria Math" panose="02040503050406030204" pitchFamily="18" charset="0"/>
                      </a:rPr>
                      <m:t>1[</m:t>
                    </m:r>
                    <m:sSub>
                      <m:sSubPr>
                        <m:ctrlPr>
                          <a:rPr lang="it-IT" sz="1600" b="0" i="1" smtClean="0">
                            <a:latin typeface="Cambria Math" panose="02040503050406030204" pitchFamily="18" charset="0"/>
                          </a:rPr>
                        </m:ctrlPr>
                      </m:sSubPr>
                      <m:e>
                        <m:r>
                          <a:rPr lang="it-IT" sz="1600" b="0" i="1" smtClean="0">
                            <a:latin typeface="Cambria Math" panose="02040503050406030204" pitchFamily="18" charset="0"/>
                          </a:rPr>
                          <m:t>𝑣</m:t>
                        </m:r>
                      </m:e>
                      <m:sub>
                        <m:r>
                          <a:rPr lang="it-IT" sz="1600" b="0" i="1" smtClean="0">
                            <a:latin typeface="Cambria Math" panose="02040503050406030204" pitchFamily="18" charset="0"/>
                          </a:rPr>
                          <m:t>𝑡</m:t>
                        </m:r>
                      </m:sub>
                    </m:sSub>
                    <m:r>
                      <a:rPr lang="it-IT" sz="1600" b="0" i="1" smtClean="0">
                        <a:latin typeface="Cambria Math" panose="02040503050406030204" pitchFamily="18" charset="0"/>
                        <a:ea typeface="Cambria Math" panose="02040503050406030204" pitchFamily="18" charset="0"/>
                      </a:rPr>
                      <m:t>≥</m:t>
                    </m:r>
                    <m:sSub>
                      <m:sSubPr>
                        <m:ctrlPr>
                          <a:rPr lang="it-IT" sz="1600" b="0" i="1" smtClean="0">
                            <a:latin typeface="Cambria Math" panose="02040503050406030204" pitchFamily="18" charset="0"/>
                            <a:ea typeface="Cambria Math" panose="02040503050406030204" pitchFamily="18" charset="0"/>
                          </a:rPr>
                        </m:ctrlPr>
                      </m:sSubPr>
                      <m:e>
                        <m:r>
                          <a:rPr lang="it-IT" sz="1600" b="0" i="1" smtClean="0">
                            <a:latin typeface="Cambria Math" panose="02040503050406030204" pitchFamily="18" charset="0"/>
                            <a:ea typeface="Cambria Math" panose="02040503050406030204" pitchFamily="18" charset="0"/>
                          </a:rPr>
                          <m:t>𝑝</m:t>
                        </m:r>
                      </m:e>
                      <m:sub>
                        <m:r>
                          <a:rPr lang="it-IT" sz="1600" b="0" i="1" smtClean="0">
                            <a:latin typeface="Cambria Math" panose="02040503050406030204" pitchFamily="18" charset="0"/>
                            <a:ea typeface="Cambria Math" panose="02040503050406030204" pitchFamily="18" charset="0"/>
                          </a:rPr>
                          <m:t>𝑡</m:t>
                        </m:r>
                      </m:sub>
                    </m:sSub>
                    <m:r>
                      <a:rPr lang="it-IT" sz="1600" b="0" i="1" smtClean="0">
                        <a:latin typeface="Cambria Math" panose="02040503050406030204" pitchFamily="18" charset="0"/>
                      </a:rPr>
                      <m:t>]</m:t>
                    </m:r>
                  </m:oMath>
                </a14:m>
                <a:endParaRPr lang="fr-FR" sz="1600" dirty="0"/>
              </a:p>
              <a:p>
                <a:pPr marL="457200" lvl="0" indent="-317500" algn="l" rtl="0">
                  <a:spcBef>
                    <a:spcPts val="0"/>
                  </a:spcBef>
                  <a:spcAft>
                    <a:spcPts val="0"/>
                  </a:spcAft>
                  <a:buSzPts val="1400"/>
                  <a:buChar char="●"/>
                </a:pPr>
                <a:r>
                  <a:rPr lang="fr-FR" dirty="0"/>
                  <a:t>Seller’s </a:t>
                </a:r>
                <a:r>
                  <a:rPr lang="fr-FR" dirty="0" err="1"/>
                  <a:t>cost</a:t>
                </a:r>
                <a:r>
                  <a:rPr lang="fr-FR" dirty="0"/>
                  <a:t>:</a:t>
                </a:r>
                <a:r>
                  <a:rPr lang="fr-FR" sz="1600" dirty="0">
                    <a:solidFill>
                      <a:schemeClr val="dk1"/>
                    </a:solidFill>
                  </a:rPr>
                  <a:t> </a:t>
                </a:r>
                <a14:m>
                  <m:oMath xmlns:m="http://schemas.openxmlformats.org/officeDocument/2006/math">
                    <m:sSub>
                      <m:sSubPr>
                        <m:ctrlPr>
                          <a:rPr lang="it-IT" sz="1600" b="0" i="1" smtClean="0">
                            <a:solidFill>
                              <a:schemeClr val="dk1"/>
                            </a:solidFill>
                            <a:latin typeface="Cambria Math" panose="02040503050406030204" pitchFamily="18" charset="0"/>
                          </a:rPr>
                        </m:ctrlPr>
                      </m:sSubPr>
                      <m:e>
                        <m:r>
                          <a:rPr lang="it-IT" sz="1600" b="0" i="1" smtClean="0">
                            <a:solidFill>
                              <a:schemeClr val="dk1"/>
                            </a:solidFill>
                            <a:latin typeface="Cambria Math" panose="02040503050406030204" pitchFamily="18" charset="0"/>
                          </a:rPr>
                          <m:t>𝑐</m:t>
                        </m:r>
                      </m:e>
                      <m:sub>
                        <m:r>
                          <a:rPr lang="it-IT" sz="1600" b="0" i="1" smtClean="0">
                            <a:solidFill>
                              <a:schemeClr val="dk1"/>
                            </a:solidFill>
                            <a:latin typeface="Cambria Math" panose="02040503050406030204" pitchFamily="18" charset="0"/>
                          </a:rPr>
                          <m:t>𝑡</m:t>
                        </m:r>
                      </m:sub>
                    </m:sSub>
                    <m:d>
                      <m:dPr>
                        <m:ctrlPr>
                          <a:rPr lang="it-IT" sz="1600" b="0" i="1" smtClean="0">
                            <a:solidFill>
                              <a:schemeClr val="dk1"/>
                            </a:solidFill>
                            <a:latin typeface="Cambria Math" panose="02040503050406030204" pitchFamily="18" charset="0"/>
                          </a:rPr>
                        </m:ctrlPr>
                      </m:dPr>
                      <m:e>
                        <m:sSub>
                          <m:sSubPr>
                            <m:ctrlPr>
                              <a:rPr lang="it-IT" sz="1600" b="0" i="1" smtClean="0">
                                <a:solidFill>
                                  <a:schemeClr val="dk1"/>
                                </a:solidFill>
                                <a:latin typeface="Cambria Math" panose="02040503050406030204" pitchFamily="18" charset="0"/>
                              </a:rPr>
                            </m:ctrlPr>
                          </m:sSubPr>
                          <m:e>
                            <m:r>
                              <a:rPr lang="it-IT" sz="1600" b="0" i="1" smtClean="0">
                                <a:solidFill>
                                  <a:schemeClr val="dk1"/>
                                </a:solidFill>
                                <a:latin typeface="Cambria Math" panose="02040503050406030204" pitchFamily="18" charset="0"/>
                              </a:rPr>
                              <m:t>𝑝</m:t>
                            </m:r>
                          </m:e>
                          <m:sub>
                            <m:r>
                              <a:rPr lang="it-IT" sz="1600" b="0" i="1" smtClean="0">
                                <a:solidFill>
                                  <a:schemeClr val="dk1"/>
                                </a:solidFill>
                                <a:latin typeface="Cambria Math" panose="02040503050406030204" pitchFamily="18" charset="0"/>
                              </a:rPr>
                              <m:t>𝑡</m:t>
                            </m:r>
                          </m:sub>
                        </m:sSub>
                      </m:e>
                    </m:d>
                    <m:r>
                      <a:rPr lang="it-IT" sz="1600" b="0" i="1" smtClean="0">
                        <a:solidFill>
                          <a:schemeClr val="dk1"/>
                        </a:solidFill>
                        <a:latin typeface="Cambria Math" panose="02040503050406030204" pitchFamily="18" charset="0"/>
                      </a:rPr>
                      <m:t>=1[</m:t>
                    </m:r>
                    <m:sSub>
                      <m:sSubPr>
                        <m:ctrlPr>
                          <a:rPr lang="it-IT" sz="1600" b="0" i="1" smtClean="0">
                            <a:solidFill>
                              <a:schemeClr val="dk1"/>
                            </a:solidFill>
                            <a:latin typeface="Cambria Math" panose="02040503050406030204" pitchFamily="18" charset="0"/>
                          </a:rPr>
                        </m:ctrlPr>
                      </m:sSubPr>
                      <m:e>
                        <m:r>
                          <a:rPr lang="it-IT" sz="1600" b="0" i="1" smtClean="0">
                            <a:solidFill>
                              <a:schemeClr val="dk1"/>
                            </a:solidFill>
                            <a:latin typeface="Cambria Math" panose="02040503050406030204" pitchFamily="18" charset="0"/>
                          </a:rPr>
                          <m:t>𝑣</m:t>
                        </m:r>
                      </m:e>
                      <m:sub>
                        <m:r>
                          <a:rPr lang="it-IT" sz="1600" b="0" i="1" smtClean="0">
                            <a:solidFill>
                              <a:schemeClr val="dk1"/>
                            </a:solidFill>
                            <a:latin typeface="Cambria Math" panose="02040503050406030204" pitchFamily="18" charset="0"/>
                          </a:rPr>
                          <m:t>𝑡</m:t>
                        </m:r>
                      </m:sub>
                    </m:sSub>
                    <m:r>
                      <a:rPr lang="it-IT" sz="1600" b="0" i="1" smtClean="0">
                        <a:solidFill>
                          <a:schemeClr val="dk1"/>
                        </a:solidFill>
                        <a:latin typeface="Cambria Math" panose="02040503050406030204" pitchFamily="18" charset="0"/>
                        <a:ea typeface="Cambria Math" panose="02040503050406030204" pitchFamily="18" charset="0"/>
                      </a:rPr>
                      <m:t>≥</m:t>
                    </m:r>
                    <m:sSub>
                      <m:sSubPr>
                        <m:ctrlPr>
                          <a:rPr lang="it-IT" sz="1600" b="0" i="1" smtClean="0">
                            <a:solidFill>
                              <a:schemeClr val="dk1"/>
                            </a:solidFill>
                            <a:latin typeface="Cambria Math" panose="02040503050406030204" pitchFamily="18" charset="0"/>
                            <a:ea typeface="Cambria Math" panose="02040503050406030204" pitchFamily="18" charset="0"/>
                          </a:rPr>
                        </m:ctrlPr>
                      </m:sSubPr>
                      <m:e>
                        <m:r>
                          <a:rPr lang="it-IT" sz="1600" b="0" i="1" smtClean="0">
                            <a:solidFill>
                              <a:schemeClr val="dk1"/>
                            </a:solidFill>
                            <a:latin typeface="Cambria Math" panose="02040503050406030204" pitchFamily="18" charset="0"/>
                            <a:ea typeface="Cambria Math" panose="02040503050406030204" pitchFamily="18" charset="0"/>
                          </a:rPr>
                          <m:t>𝑝</m:t>
                        </m:r>
                      </m:e>
                      <m:sub>
                        <m:r>
                          <a:rPr lang="it-IT" sz="1600" b="0" i="1" smtClean="0">
                            <a:solidFill>
                              <a:schemeClr val="dk1"/>
                            </a:solidFill>
                            <a:latin typeface="Cambria Math" panose="02040503050406030204" pitchFamily="18" charset="0"/>
                            <a:ea typeface="Cambria Math" panose="02040503050406030204" pitchFamily="18" charset="0"/>
                          </a:rPr>
                          <m:t>𝑡</m:t>
                        </m:r>
                      </m:sub>
                    </m:sSub>
                    <m:r>
                      <a:rPr lang="it-IT" sz="1600" b="0" i="1" smtClean="0">
                        <a:solidFill>
                          <a:schemeClr val="dk1"/>
                        </a:solidFill>
                        <a:latin typeface="Cambria Math" panose="02040503050406030204" pitchFamily="18" charset="0"/>
                      </a:rPr>
                      <m:t>]</m:t>
                    </m:r>
                  </m:oMath>
                </a14:m>
                <a:endParaRPr lang="fr-FR" sz="1600" dirty="0">
                  <a:solidFill>
                    <a:schemeClr val="dk1"/>
                  </a:solidFill>
                </a:endParaRPr>
              </a:p>
              <a:p>
                <a:pPr marL="0" lvl="0" indent="0" algn="l" rtl="0">
                  <a:spcBef>
                    <a:spcPts val="0"/>
                  </a:spcBef>
                  <a:spcAft>
                    <a:spcPts val="0"/>
                  </a:spcAft>
                  <a:buNone/>
                </a:pPr>
                <a:endParaRPr sz="1600" dirty="0">
                  <a:solidFill>
                    <a:schemeClr val="dk1"/>
                  </a:solidFill>
                </a:endParaRPr>
              </a:p>
            </p:txBody>
          </p:sp>
        </mc:Choice>
        <mc:Fallback xmlns="">
          <p:sp>
            <p:nvSpPr>
              <p:cNvPr id="75" name="Google Shape;75;p9"/>
              <p:cNvSpPr>
                <a:spLocks noRot="1" noChangeAspect="1" noMove="1" noResize="1" noEditPoints="1" noAdjustHandles="1" noChangeArrowheads="1" noChangeShapeType="1" noTextEdit="1"/>
              </p:cNvSpPr>
              <p:nvPr/>
            </p:nvSpPr>
            <p:spPr>
              <a:xfrm>
                <a:off x="1938325" y="3991429"/>
                <a:ext cx="6713825" cy="2229645"/>
              </a:xfrm>
              <a:prstGeom prst="roundRect">
                <a:avLst>
                  <a:gd name="adj" fmla="val 16667"/>
                </a:avLst>
              </a:prstGeom>
              <a:blipFill>
                <a:blip r:embed="rId4"/>
                <a:stretch>
                  <a:fillRect/>
                </a:stretch>
              </a:blipFill>
              <a:ln w="9525" cap="flat" cmpd="sng">
                <a:solidFill>
                  <a:schemeClr val="dk2"/>
                </a:solidFill>
                <a:prstDash val="solid"/>
                <a:round/>
                <a:headEnd type="none" w="sm" len="sm"/>
                <a:tailEnd type="none" w="sm" len="sm"/>
              </a:ln>
            </p:spPr>
            <p:txBody>
              <a:bodyPr/>
              <a:lstStyle/>
              <a:p>
                <a:r>
                  <a:rPr lang="it-IT">
                    <a:noFill/>
                  </a:rPr>
                  <a:t> </a:t>
                </a:r>
              </a:p>
            </p:txBody>
          </p:sp>
        </mc:Fallback>
      </mc:AlternateContent>
      <p:pic>
        <p:nvPicPr>
          <p:cNvPr id="76" name="Google Shape;76;p9"/>
          <p:cNvPicPr preferRelativeResize="0"/>
          <p:nvPr/>
        </p:nvPicPr>
        <p:blipFill>
          <a:blip r:embed="rId5">
            <a:alphaModFix/>
          </a:blip>
          <a:stretch>
            <a:fillRect/>
          </a:stretch>
        </p:blipFill>
        <p:spPr>
          <a:xfrm>
            <a:off x="2422925" y="4673200"/>
            <a:ext cx="2906375" cy="1396570"/>
          </a:xfrm>
          <a:prstGeom prst="rect">
            <a:avLst/>
          </a:prstGeom>
          <a:noFill/>
          <a:ln>
            <a:noFill/>
          </a:ln>
        </p:spPr>
      </p:pic>
      <p:pic>
        <p:nvPicPr>
          <p:cNvPr id="77" name="Google Shape;77;p9"/>
          <p:cNvPicPr preferRelativeResize="0"/>
          <p:nvPr/>
        </p:nvPicPr>
        <p:blipFill>
          <a:blip r:embed="rId6">
            <a:alphaModFix/>
          </a:blip>
          <a:stretch>
            <a:fillRect/>
          </a:stretch>
        </p:blipFill>
        <p:spPr>
          <a:xfrm>
            <a:off x="5745775" y="4656213"/>
            <a:ext cx="2906375" cy="1430552"/>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62"/>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60</a:t>
            </a:fld>
            <a:r>
              <a:rPr lang="en-US"/>
              <a:t>/XX</a:t>
            </a:r>
            <a:endParaRPr/>
          </a:p>
        </p:txBody>
      </p:sp>
      <p:sp>
        <p:nvSpPr>
          <p:cNvPr id="565" name="Google Shape;565;p62"/>
          <p:cNvSpPr txBox="1">
            <a:spLocks noGrp="1"/>
          </p:cNvSpPr>
          <p:nvPr>
            <p:ph type="title"/>
          </p:nvPr>
        </p:nvSpPr>
        <p:spPr>
          <a:xfrm>
            <a:off x="105348" y="90625"/>
            <a:ext cx="100197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Agent Case 1: UCB1 with GP and sliding window</a:t>
            </a:r>
            <a:endParaRPr/>
          </a:p>
        </p:txBody>
      </p:sp>
      <p:sp>
        <p:nvSpPr>
          <p:cNvPr id="566" name="Google Shape;566;p62"/>
          <p:cNvSpPr txBox="1"/>
          <p:nvPr/>
        </p:nvSpPr>
        <p:spPr>
          <a:xfrm>
            <a:off x="1839750" y="1681275"/>
            <a:ext cx="8512500" cy="3417000"/>
          </a:xfrm>
          <a:prstGeom prst="rect">
            <a:avLst/>
          </a:prstGeom>
          <a:noFill/>
          <a:ln>
            <a:noFill/>
          </a:ln>
        </p:spPr>
        <p:txBody>
          <a:bodyPr spcFirstLastPara="1" wrap="square" lIns="91425" tIns="91425" rIns="91425" bIns="91425" anchor="t" anchorCtr="0">
            <a:spAutoFit/>
          </a:bodyPr>
          <a:lstStyle/>
          <a:p>
            <a:pPr marL="457200" lvl="0" indent="-317500" algn="l" rtl="0">
              <a:lnSpc>
                <a:spcPct val="200000"/>
              </a:lnSpc>
              <a:spcBef>
                <a:spcPts val="0"/>
              </a:spcBef>
              <a:spcAft>
                <a:spcPts val="0"/>
              </a:spcAft>
              <a:buClr>
                <a:schemeClr val="dk1"/>
              </a:buClr>
              <a:buSzPts val="1400"/>
              <a:buChar char="●"/>
            </a:pPr>
            <a:r>
              <a:rPr lang="en-US">
                <a:solidFill>
                  <a:schemeClr val="dk1"/>
                </a:solidFill>
              </a:rPr>
              <a:t>We used the same agent used for requirement 2, a UCB agent with GP to model the products demand curve</a:t>
            </a:r>
            <a:endParaRPr>
              <a:solidFill>
                <a:schemeClr val="dk1"/>
              </a:solidFill>
            </a:endParaRPr>
          </a:p>
          <a:p>
            <a:pPr marL="457200" lvl="0" indent="-317500" algn="l" rtl="0">
              <a:lnSpc>
                <a:spcPct val="200000"/>
              </a:lnSpc>
              <a:spcBef>
                <a:spcPts val="0"/>
              </a:spcBef>
              <a:spcAft>
                <a:spcPts val="0"/>
              </a:spcAft>
              <a:buClr>
                <a:schemeClr val="dk1"/>
              </a:buClr>
              <a:buSzPts val="1400"/>
              <a:buChar char="●"/>
            </a:pPr>
            <a:r>
              <a:rPr lang="en-US">
                <a:solidFill>
                  <a:schemeClr val="dk1"/>
                </a:solidFill>
              </a:rPr>
              <a:t>To adapt it to the slightly non-stationary environment it was equipped with a </a:t>
            </a:r>
            <a:r>
              <a:rPr lang="en-US" b="1">
                <a:solidFill>
                  <a:schemeClr val="dk1"/>
                </a:solidFill>
              </a:rPr>
              <a:t>sliding window </a:t>
            </a:r>
            <a:r>
              <a:rPr lang="en-US">
                <a:solidFill>
                  <a:schemeClr val="dk1"/>
                </a:solidFill>
              </a:rPr>
              <a:t>mechanism:</a:t>
            </a:r>
            <a:endParaRPr>
              <a:solidFill>
                <a:schemeClr val="dk1"/>
              </a:solidFill>
            </a:endParaRPr>
          </a:p>
          <a:p>
            <a:pPr marL="914400" lvl="1" indent="-317500" algn="l" rtl="0">
              <a:lnSpc>
                <a:spcPct val="200000"/>
              </a:lnSpc>
              <a:spcBef>
                <a:spcPts val="0"/>
              </a:spcBef>
              <a:spcAft>
                <a:spcPts val="0"/>
              </a:spcAft>
              <a:buClr>
                <a:schemeClr val="dk1"/>
              </a:buClr>
              <a:buSzPts val="1400"/>
              <a:buChar char="○"/>
            </a:pPr>
            <a:r>
              <a:rPr lang="en-US">
                <a:solidFill>
                  <a:schemeClr val="dk1"/>
                </a:solidFill>
              </a:rPr>
              <a:t>During the GP update if the current sample exceeds the sliding window size the oldest sample is removed from the GP</a:t>
            </a:r>
            <a:endParaRPr>
              <a:solidFill>
                <a:schemeClr val="dk1"/>
              </a:solidFill>
            </a:endParaRPr>
          </a:p>
          <a:p>
            <a:pPr marL="457200" lvl="0" indent="-317500" algn="l" rtl="0">
              <a:lnSpc>
                <a:spcPct val="200000"/>
              </a:lnSpc>
              <a:spcBef>
                <a:spcPts val="0"/>
              </a:spcBef>
              <a:spcAft>
                <a:spcPts val="0"/>
              </a:spcAft>
              <a:buClr>
                <a:schemeClr val="dk1"/>
              </a:buClr>
              <a:buSzPts val="1400"/>
              <a:buChar char="●"/>
            </a:pPr>
            <a:r>
              <a:rPr lang="en-US">
                <a:solidFill>
                  <a:schemeClr val="dk1"/>
                </a:solidFill>
              </a:rPr>
              <a:t>This mechanism allows the agent to “forget” old samples and adapt to the variability of the environment</a:t>
            </a:r>
            <a:endParaRPr>
              <a:solidFill>
                <a:schemeClr val="dk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63"/>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61</a:t>
            </a:fld>
            <a:r>
              <a:rPr lang="en-US"/>
              <a:t>/XX</a:t>
            </a:r>
            <a:endParaRPr/>
          </a:p>
        </p:txBody>
      </p:sp>
      <p:sp>
        <p:nvSpPr>
          <p:cNvPr id="572" name="Google Shape;572;p63"/>
          <p:cNvSpPr txBox="1">
            <a:spLocks noGrp="1"/>
          </p:cNvSpPr>
          <p:nvPr>
            <p:ph type="title"/>
          </p:nvPr>
        </p:nvSpPr>
        <p:spPr>
          <a:xfrm>
            <a:off x="105348" y="90625"/>
            <a:ext cx="100197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Agent Case 2: Primal-Dual with modified EXP3.P</a:t>
            </a:r>
            <a:endParaRPr/>
          </a:p>
        </p:txBody>
      </p:sp>
      <p:sp>
        <p:nvSpPr>
          <p:cNvPr id="573" name="Google Shape;573;p63"/>
          <p:cNvSpPr txBox="1"/>
          <p:nvPr/>
        </p:nvSpPr>
        <p:spPr>
          <a:xfrm>
            <a:off x="1839750" y="2151450"/>
            <a:ext cx="8512500" cy="2555100"/>
          </a:xfrm>
          <a:prstGeom prst="rect">
            <a:avLst/>
          </a:prstGeom>
          <a:noFill/>
          <a:ln>
            <a:noFill/>
          </a:ln>
        </p:spPr>
        <p:txBody>
          <a:bodyPr spcFirstLastPara="1" wrap="square" lIns="91425" tIns="91425" rIns="91425" bIns="91425" anchor="t" anchorCtr="0">
            <a:spAutoFit/>
          </a:bodyPr>
          <a:lstStyle/>
          <a:p>
            <a:pPr marL="457200" lvl="0" indent="-317500" algn="l" rtl="0">
              <a:lnSpc>
                <a:spcPct val="200000"/>
              </a:lnSpc>
              <a:spcBef>
                <a:spcPts val="0"/>
              </a:spcBef>
              <a:spcAft>
                <a:spcPts val="0"/>
              </a:spcAft>
              <a:buClr>
                <a:schemeClr val="dk1"/>
              </a:buClr>
              <a:buSzPts val="1400"/>
              <a:buChar char="●"/>
            </a:pPr>
            <a:r>
              <a:rPr lang="en-US">
                <a:solidFill>
                  <a:schemeClr val="dk1"/>
                </a:solidFill>
              </a:rPr>
              <a:t>This is the same primal dual agent used for requirement 4, which used an instance of EXP3.P for each product</a:t>
            </a:r>
            <a:endParaRPr>
              <a:solidFill>
                <a:schemeClr val="dk1"/>
              </a:solidFill>
            </a:endParaRPr>
          </a:p>
          <a:p>
            <a:pPr marL="457200" lvl="0" indent="-317500" algn="l" rtl="0">
              <a:lnSpc>
                <a:spcPct val="200000"/>
              </a:lnSpc>
              <a:spcBef>
                <a:spcPts val="0"/>
              </a:spcBef>
              <a:spcAft>
                <a:spcPts val="0"/>
              </a:spcAft>
              <a:buClr>
                <a:schemeClr val="dk1"/>
              </a:buClr>
              <a:buSzPts val="1400"/>
              <a:buChar char="●"/>
            </a:pPr>
            <a:r>
              <a:rPr lang="en-US">
                <a:solidFill>
                  <a:schemeClr val="dk1"/>
                </a:solidFill>
              </a:rPr>
              <a:t>Given that the environment is </a:t>
            </a:r>
            <a:r>
              <a:rPr lang="en-US" b="1">
                <a:solidFill>
                  <a:schemeClr val="dk1"/>
                </a:solidFill>
              </a:rPr>
              <a:t>non-stationary</a:t>
            </a:r>
            <a:r>
              <a:rPr lang="en-US">
                <a:solidFill>
                  <a:schemeClr val="dk1"/>
                </a:solidFill>
              </a:rPr>
              <a:t> we modified the EXP3.P algorithm by introducing a </a:t>
            </a:r>
            <a:r>
              <a:rPr lang="en-US" b="1">
                <a:solidFill>
                  <a:schemeClr val="dk1"/>
                </a:solidFill>
              </a:rPr>
              <a:t>discount factor</a:t>
            </a:r>
            <a:r>
              <a:rPr lang="en-US">
                <a:solidFill>
                  <a:schemeClr val="dk1"/>
                </a:solidFill>
              </a:rPr>
              <a:t> to discount the weights over time to somehow “forget” the past</a:t>
            </a:r>
            <a:endParaRPr>
              <a:solidFill>
                <a:schemeClr val="dk1"/>
              </a:solidFill>
            </a:endParaRPr>
          </a:p>
          <a:p>
            <a:pPr marL="457200" lvl="0" indent="-317500" algn="l" rtl="0">
              <a:lnSpc>
                <a:spcPct val="200000"/>
              </a:lnSpc>
              <a:spcBef>
                <a:spcPts val="0"/>
              </a:spcBef>
              <a:spcAft>
                <a:spcPts val="0"/>
              </a:spcAft>
              <a:buClr>
                <a:schemeClr val="dk1"/>
              </a:buClr>
              <a:buSzPts val="1400"/>
              <a:buChar char="●"/>
            </a:pPr>
            <a:r>
              <a:rPr lang="en-US">
                <a:solidFill>
                  <a:schemeClr val="dk1"/>
                </a:solidFill>
              </a:rPr>
              <a:t>For the Dual, we consider a smoothed update for each EXP3.P agent, each updated independently of the others</a:t>
            </a:r>
            <a:endParaRPr>
              <a:solidFill>
                <a:schemeClr val="dk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64"/>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62</a:t>
            </a:fld>
            <a:r>
              <a:rPr lang="en-US"/>
              <a:t>/XX</a:t>
            </a:r>
            <a:endParaRPr/>
          </a:p>
        </p:txBody>
      </p:sp>
      <p:sp>
        <p:nvSpPr>
          <p:cNvPr id="579" name="Google Shape;579;p64"/>
          <p:cNvSpPr txBox="1">
            <a:spLocks noGrp="1"/>
          </p:cNvSpPr>
          <p:nvPr>
            <p:ph type="title"/>
          </p:nvPr>
        </p:nvSpPr>
        <p:spPr>
          <a:xfrm>
            <a:off x="105348" y="90625"/>
            <a:ext cx="100197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Baselines</a:t>
            </a:r>
            <a:endParaRPr/>
          </a:p>
        </p:txBody>
      </p:sp>
      <p:sp>
        <p:nvSpPr>
          <p:cNvPr id="580" name="Google Shape;580;p64"/>
          <p:cNvSpPr txBox="1"/>
          <p:nvPr/>
        </p:nvSpPr>
        <p:spPr>
          <a:xfrm>
            <a:off x="1124100" y="1504938"/>
            <a:ext cx="9943800" cy="38481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en-US">
                <a:solidFill>
                  <a:schemeClr val="dk1"/>
                </a:solidFill>
              </a:rPr>
              <a:t>We used 2 different baselines for comparison:</a:t>
            </a:r>
            <a:endParaRPr>
              <a:solidFill>
                <a:schemeClr val="dk1"/>
              </a:solidFill>
            </a:endParaRPr>
          </a:p>
          <a:p>
            <a:pPr marL="457200" lvl="0" indent="-317500" algn="l" rtl="0">
              <a:lnSpc>
                <a:spcPct val="200000"/>
              </a:lnSpc>
              <a:spcBef>
                <a:spcPts val="0"/>
              </a:spcBef>
              <a:spcAft>
                <a:spcPts val="0"/>
              </a:spcAft>
              <a:buClr>
                <a:schemeClr val="dk1"/>
              </a:buClr>
              <a:buSzPts val="1400"/>
              <a:buChar char="●"/>
            </a:pPr>
            <a:r>
              <a:rPr lang="en-US" b="1">
                <a:solidFill>
                  <a:schemeClr val="dk1"/>
                </a:solidFill>
              </a:rPr>
              <a:t>Clairvoyant</a:t>
            </a:r>
            <a:r>
              <a:rPr lang="en-US">
                <a:solidFill>
                  <a:schemeClr val="dk1"/>
                </a:solidFill>
              </a:rPr>
              <a:t>: </a:t>
            </a:r>
            <a:endParaRPr>
              <a:solidFill>
                <a:schemeClr val="dk1"/>
              </a:solidFill>
            </a:endParaRPr>
          </a:p>
          <a:p>
            <a:pPr marL="914400" lvl="1" indent="-317500" algn="l" rtl="0">
              <a:lnSpc>
                <a:spcPct val="200000"/>
              </a:lnSpc>
              <a:spcBef>
                <a:spcPts val="0"/>
              </a:spcBef>
              <a:spcAft>
                <a:spcPts val="0"/>
              </a:spcAft>
              <a:buClr>
                <a:schemeClr val="dk1"/>
              </a:buClr>
              <a:buSzPts val="1400"/>
              <a:buChar char="○"/>
            </a:pPr>
            <a:r>
              <a:rPr lang="en-US">
                <a:solidFill>
                  <a:schemeClr val="dk1"/>
                </a:solidFill>
              </a:rPr>
              <a:t>Solves a linear program to compute the profit-maximizing price distribution for N products over K prices, subject to demand and unit constraints.</a:t>
            </a:r>
            <a:endParaRPr>
              <a:solidFill>
                <a:schemeClr val="dk1"/>
              </a:solidFill>
            </a:endParaRPr>
          </a:p>
          <a:p>
            <a:pPr marL="914400" lvl="1" indent="-317500" algn="l" rtl="0">
              <a:lnSpc>
                <a:spcPct val="200000"/>
              </a:lnSpc>
              <a:spcBef>
                <a:spcPts val="0"/>
              </a:spcBef>
              <a:spcAft>
                <a:spcPts val="0"/>
              </a:spcAft>
              <a:buClr>
                <a:schemeClr val="dk1"/>
              </a:buClr>
              <a:buSzPts val="1400"/>
              <a:buChar char="○"/>
            </a:pPr>
            <a:r>
              <a:rPr lang="en-US">
                <a:solidFill>
                  <a:schemeClr val="dk1"/>
                </a:solidFill>
              </a:rPr>
              <a:t>Returns the optimal probabilities, expected profit, and expected units used</a:t>
            </a:r>
            <a:endParaRPr>
              <a:solidFill>
                <a:schemeClr val="dk1"/>
              </a:solidFill>
            </a:endParaRPr>
          </a:p>
          <a:p>
            <a:pPr marL="457200" lvl="0" indent="-317500" algn="l" rtl="0">
              <a:lnSpc>
                <a:spcPct val="200000"/>
              </a:lnSpc>
              <a:spcBef>
                <a:spcPts val="0"/>
              </a:spcBef>
              <a:spcAft>
                <a:spcPts val="0"/>
              </a:spcAft>
              <a:buClr>
                <a:schemeClr val="dk1"/>
              </a:buClr>
              <a:buSzPts val="1400"/>
              <a:buChar char="●"/>
            </a:pPr>
            <a:r>
              <a:rPr lang="en-US" b="1">
                <a:solidFill>
                  <a:schemeClr val="dk1"/>
                </a:solidFill>
              </a:rPr>
              <a:t>Best fixed distribution hind slack</a:t>
            </a:r>
            <a:r>
              <a:rPr lang="en-US">
                <a:solidFill>
                  <a:schemeClr val="dk1"/>
                </a:solidFill>
              </a:rPr>
              <a:t>:</a:t>
            </a:r>
            <a:endParaRPr>
              <a:solidFill>
                <a:schemeClr val="dk1"/>
              </a:solidFill>
            </a:endParaRPr>
          </a:p>
          <a:p>
            <a:pPr marL="914400" lvl="1" indent="-317500" algn="l" rtl="0">
              <a:lnSpc>
                <a:spcPct val="200000"/>
              </a:lnSpc>
              <a:spcBef>
                <a:spcPts val="0"/>
              </a:spcBef>
              <a:spcAft>
                <a:spcPts val="0"/>
              </a:spcAft>
              <a:buClr>
                <a:schemeClr val="dk1"/>
              </a:buClr>
              <a:buSzPts val="1400"/>
              <a:buChar char="○"/>
            </a:pPr>
            <a:r>
              <a:rPr lang="en-US">
                <a:solidFill>
                  <a:schemeClr val="dk1"/>
                </a:solidFill>
              </a:rPr>
              <a:t>computes the hindsight-optimal fixed price distribution across all rounds by solving a linear program that maximizes average expected revenue under a global sales constraint</a:t>
            </a:r>
            <a:endParaRPr>
              <a:solidFill>
                <a:schemeClr val="dk1"/>
              </a:solidFill>
            </a:endParaRPr>
          </a:p>
          <a:p>
            <a:pPr marL="914400" lvl="1" indent="-317500" algn="l" rtl="0">
              <a:lnSpc>
                <a:spcPct val="200000"/>
              </a:lnSpc>
              <a:spcBef>
                <a:spcPts val="0"/>
              </a:spcBef>
              <a:spcAft>
                <a:spcPts val="0"/>
              </a:spcAft>
              <a:buClr>
                <a:schemeClr val="dk1"/>
              </a:buClr>
              <a:buSzPts val="1400"/>
              <a:buChar char="○"/>
            </a:pPr>
            <a:r>
              <a:rPr lang="en-US">
                <a:solidFill>
                  <a:schemeClr val="dk1"/>
                </a:solidFill>
              </a:rPr>
              <a:t>This is used only with the Primal-Dual.</a:t>
            </a:r>
            <a:endParaRPr>
              <a:solidFill>
                <a:schemeClr val="dk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65"/>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63</a:t>
            </a:fld>
            <a:r>
              <a:rPr lang="en-US"/>
              <a:t>/XX</a:t>
            </a:r>
            <a:endParaRPr/>
          </a:p>
        </p:txBody>
      </p:sp>
      <p:sp>
        <p:nvSpPr>
          <p:cNvPr id="586" name="Google Shape;586;p65"/>
          <p:cNvSpPr txBox="1">
            <a:spLocks noGrp="1"/>
          </p:cNvSpPr>
          <p:nvPr>
            <p:ph type="title"/>
          </p:nvPr>
        </p:nvSpPr>
        <p:spPr>
          <a:xfrm>
            <a:off x="105348" y="90625"/>
            <a:ext cx="100197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with CombUCB1 agent</a:t>
            </a:r>
            <a:endParaRPr/>
          </a:p>
        </p:txBody>
      </p:sp>
      <p:sp>
        <p:nvSpPr>
          <p:cNvPr id="587" name="Google Shape;587;p65"/>
          <p:cNvSpPr txBox="1"/>
          <p:nvPr/>
        </p:nvSpPr>
        <p:spPr>
          <a:xfrm>
            <a:off x="1124100" y="1504938"/>
            <a:ext cx="9943800" cy="400200"/>
          </a:xfrm>
          <a:prstGeom prst="rect">
            <a:avLst/>
          </a:prstGeom>
          <a:noFill/>
          <a:ln>
            <a:noFill/>
          </a:ln>
        </p:spPr>
        <p:txBody>
          <a:bodyPr spcFirstLastPara="1" wrap="square" lIns="91425" tIns="91425" rIns="91425" bIns="91425" anchor="t" anchorCtr="0">
            <a:spAutoFit/>
          </a:bodyPr>
          <a:lstStyle/>
          <a:p>
            <a:pPr marL="457200" lvl="0" indent="-317500" algn="l" rtl="0">
              <a:lnSpc>
                <a:spcPct val="200000"/>
              </a:lnSpc>
              <a:spcBef>
                <a:spcPts val="0"/>
              </a:spcBef>
              <a:spcAft>
                <a:spcPts val="0"/>
              </a:spcAft>
              <a:buClr>
                <a:schemeClr val="dk1"/>
              </a:buClr>
              <a:buSzPts val="1400"/>
              <a:buChar char="●"/>
            </a:pPr>
            <a:endParaRPr>
              <a:solidFill>
                <a:schemeClr val="dk1"/>
              </a:solidFill>
            </a:endParaRPr>
          </a:p>
        </p:txBody>
      </p:sp>
      <p:pic>
        <p:nvPicPr>
          <p:cNvPr id="588" name="Google Shape;588;p65"/>
          <p:cNvPicPr preferRelativeResize="0"/>
          <p:nvPr/>
        </p:nvPicPr>
        <p:blipFill>
          <a:blip r:embed="rId3">
            <a:alphaModFix/>
          </a:blip>
          <a:stretch>
            <a:fillRect/>
          </a:stretch>
        </p:blipFill>
        <p:spPr>
          <a:xfrm>
            <a:off x="6179575" y="1504950"/>
            <a:ext cx="4834415" cy="3072899"/>
          </a:xfrm>
          <a:prstGeom prst="rect">
            <a:avLst/>
          </a:prstGeom>
          <a:noFill/>
          <a:ln>
            <a:noFill/>
          </a:ln>
        </p:spPr>
      </p:pic>
      <p:pic>
        <p:nvPicPr>
          <p:cNvPr id="589" name="Google Shape;589;p65"/>
          <p:cNvPicPr preferRelativeResize="0"/>
          <p:nvPr/>
        </p:nvPicPr>
        <p:blipFill>
          <a:blip r:embed="rId4">
            <a:alphaModFix/>
          </a:blip>
          <a:stretch>
            <a:fillRect/>
          </a:stretch>
        </p:blipFill>
        <p:spPr>
          <a:xfrm>
            <a:off x="964550" y="1504952"/>
            <a:ext cx="4775375" cy="3072900"/>
          </a:xfrm>
          <a:prstGeom prst="rect">
            <a:avLst/>
          </a:prstGeom>
          <a:noFill/>
          <a:ln>
            <a:noFill/>
          </a:ln>
        </p:spPr>
      </p:pic>
      <p:sp>
        <p:nvSpPr>
          <p:cNvPr id="590" name="Google Shape;590;p65"/>
          <p:cNvSpPr txBox="1"/>
          <p:nvPr/>
        </p:nvSpPr>
        <p:spPr>
          <a:xfrm>
            <a:off x="870650" y="4790900"/>
            <a:ext cx="48345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When the environment changes frequently the agent is struggling to achieve a sublinear regret. This is because the environment is almost non-stationary and the CombUCB1 agent is not suited for non-stationary environments.</a:t>
            </a:r>
            <a:endParaRPr/>
          </a:p>
        </p:txBody>
      </p:sp>
      <p:sp>
        <p:nvSpPr>
          <p:cNvPr id="591" name="Google Shape;591;p65"/>
          <p:cNvSpPr txBox="1"/>
          <p:nvPr/>
        </p:nvSpPr>
        <p:spPr>
          <a:xfrm>
            <a:off x="6179525" y="4790900"/>
            <a:ext cx="4834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Increasing the number of rounds after which the environment distribution changes the agent is able to achieve </a:t>
            </a:r>
            <a:r>
              <a:rPr lang="en-US" b="1"/>
              <a:t>sublinear regret.</a:t>
            </a:r>
            <a:endParaRPr b="1"/>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66"/>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64</a:t>
            </a:fld>
            <a:r>
              <a:rPr lang="en-US"/>
              <a:t>/XX</a:t>
            </a:r>
            <a:endParaRPr/>
          </a:p>
        </p:txBody>
      </p:sp>
      <p:sp>
        <p:nvSpPr>
          <p:cNvPr id="597" name="Google Shape;597;p66"/>
          <p:cNvSpPr txBox="1">
            <a:spLocks noGrp="1"/>
          </p:cNvSpPr>
          <p:nvPr>
            <p:ph type="title"/>
          </p:nvPr>
        </p:nvSpPr>
        <p:spPr>
          <a:xfrm>
            <a:off x="105348" y="90625"/>
            <a:ext cx="100197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with Primal-Dual agent</a:t>
            </a:r>
            <a:endParaRPr/>
          </a:p>
        </p:txBody>
      </p:sp>
      <p:sp>
        <p:nvSpPr>
          <p:cNvPr id="598" name="Google Shape;598;p66"/>
          <p:cNvSpPr txBox="1"/>
          <p:nvPr/>
        </p:nvSpPr>
        <p:spPr>
          <a:xfrm>
            <a:off x="951625" y="4790900"/>
            <a:ext cx="4834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When the environment changes frequently the primal-dual agent show best performances since it’s specialized for non-stationary environments</a:t>
            </a:r>
            <a:endParaRPr/>
          </a:p>
        </p:txBody>
      </p:sp>
      <p:sp>
        <p:nvSpPr>
          <p:cNvPr id="599" name="Google Shape;599;p66"/>
          <p:cNvSpPr txBox="1"/>
          <p:nvPr/>
        </p:nvSpPr>
        <p:spPr>
          <a:xfrm>
            <a:off x="6592325" y="4790900"/>
            <a:ext cx="4834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When the environment becomes almost stationary the regret is still sublinear but the agent performances are worse.</a:t>
            </a:r>
            <a:endParaRPr b="1"/>
          </a:p>
        </p:txBody>
      </p:sp>
      <p:pic>
        <p:nvPicPr>
          <p:cNvPr id="600" name="Google Shape;600;p66"/>
          <p:cNvPicPr preferRelativeResize="0"/>
          <p:nvPr/>
        </p:nvPicPr>
        <p:blipFill>
          <a:blip r:embed="rId3">
            <a:alphaModFix/>
          </a:blip>
          <a:stretch>
            <a:fillRect/>
          </a:stretch>
        </p:blipFill>
        <p:spPr>
          <a:xfrm>
            <a:off x="6370350" y="1430913"/>
            <a:ext cx="4915475" cy="3120549"/>
          </a:xfrm>
          <a:prstGeom prst="rect">
            <a:avLst/>
          </a:prstGeom>
          <a:noFill/>
          <a:ln>
            <a:noFill/>
          </a:ln>
        </p:spPr>
      </p:pic>
      <p:pic>
        <p:nvPicPr>
          <p:cNvPr id="601" name="Google Shape;601;p66"/>
          <p:cNvPicPr preferRelativeResize="0"/>
          <p:nvPr/>
        </p:nvPicPr>
        <p:blipFill>
          <a:blip r:embed="rId4">
            <a:alphaModFix/>
          </a:blip>
          <a:stretch>
            <a:fillRect/>
          </a:stretch>
        </p:blipFill>
        <p:spPr>
          <a:xfrm>
            <a:off x="870651" y="1430922"/>
            <a:ext cx="4915474" cy="3052067"/>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67"/>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65</a:t>
            </a:fld>
            <a:r>
              <a:rPr lang="en-US"/>
              <a:t>/XX</a:t>
            </a:r>
            <a:endParaRPr/>
          </a:p>
        </p:txBody>
      </p:sp>
      <p:sp>
        <p:nvSpPr>
          <p:cNvPr id="607" name="Google Shape;607;p67"/>
          <p:cNvSpPr txBox="1">
            <a:spLocks noGrp="1"/>
          </p:cNvSpPr>
          <p:nvPr>
            <p:ph type="title"/>
          </p:nvPr>
        </p:nvSpPr>
        <p:spPr>
          <a:xfrm>
            <a:off x="105348" y="90625"/>
            <a:ext cx="100197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Agents comparison B &lt; T</a:t>
            </a:r>
            <a:endParaRPr/>
          </a:p>
        </p:txBody>
      </p:sp>
      <p:sp>
        <p:nvSpPr>
          <p:cNvPr id="608" name="Google Shape;608;p67"/>
          <p:cNvSpPr txBox="1"/>
          <p:nvPr/>
        </p:nvSpPr>
        <p:spPr>
          <a:xfrm>
            <a:off x="951625" y="4790900"/>
            <a:ext cx="4834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With small change intervals the primal dual agent clearly outperform the CombUCB1 which is not effective in highly non-stationary environments.</a:t>
            </a:r>
            <a:endParaRPr/>
          </a:p>
        </p:txBody>
      </p:sp>
      <p:sp>
        <p:nvSpPr>
          <p:cNvPr id="609" name="Google Shape;609;p67"/>
          <p:cNvSpPr txBox="1"/>
          <p:nvPr/>
        </p:nvSpPr>
        <p:spPr>
          <a:xfrm>
            <a:off x="6592325" y="4790900"/>
            <a:ext cx="4834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While with an almost stationary environment the CombUCB1 agent is superior.</a:t>
            </a:r>
            <a:endParaRPr/>
          </a:p>
        </p:txBody>
      </p:sp>
      <p:pic>
        <p:nvPicPr>
          <p:cNvPr id="610" name="Google Shape;610;p67"/>
          <p:cNvPicPr preferRelativeResize="0"/>
          <p:nvPr/>
        </p:nvPicPr>
        <p:blipFill>
          <a:blip r:embed="rId3">
            <a:alphaModFix/>
          </a:blip>
          <a:stretch>
            <a:fillRect/>
          </a:stretch>
        </p:blipFill>
        <p:spPr>
          <a:xfrm>
            <a:off x="832875" y="1430924"/>
            <a:ext cx="5072001" cy="3183726"/>
          </a:xfrm>
          <a:prstGeom prst="rect">
            <a:avLst/>
          </a:prstGeom>
          <a:noFill/>
          <a:ln>
            <a:noFill/>
          </a:ln>
        </p:spPr>
      </p:pic>
      <p:pic>
        <p:nvPicPr>
          <p:cNvPr id="611" name="Google Shape;611;p67"/>
          <p:cNvPicPr preferRelativeResize="0"/>
          <p:nvPr/>
        </p:nvPicPr>
        <p:blipFill>
          <a:blip r:embed="rId4">
            <a:alphaModFix/>
          </a:blip>
          <a:stretch>
            <a:fillRect/>
          </a:stretch>
        </p:blipFill>
        <p:spPr>
          <a:xfrm>
            <a:off x="6592325" y="1483738"/>
            <a:ext cx="4834502" cy="3078088"/>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68"/>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66</a:t>
            </a:fld>
            <a:r>
              <a:rPr lang="en-US"/>
              <a:t>/XX</a:t>
            </a:r>
            <a:endParaRPr/>
          </a:p>
        </p:txBody>
      </p:sp>
      <p:sp>
        <p:nvSpPr>
          <p:cNvPr id="617" name="Google Shape;617;p68"/>
          <p:cNvSpPr txBox="1">
            <a:spLocks noGrp="1"/>
          </p:cNvSpPr>
          <p:nvPr>
            <p:ph type="title"/>
          </p:nvPr>
        </p:nvSpPr>
        <p:spPr>
          <a:xfrm>
            <a:off x="105348" y="90625"/>
            <a:ext cx="100197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Agents comparison B = T</a:t>
            </a:r>
            <a:endParaRPr/>
          </a:p>
        </p:txBody>
      </p:sp>
      <p:sp>
        <p:nvSpPr>
          <p:cNvPr id="618" name="Google Shape;618;p68"/>
          <p:cNvSpPr txBox="1"/>
          <p:nvPr/>
        </p:nvSpPr>
        <p:spPr>
          <a:xfrm>
            <a:off x="951625" y="4790900"/>
            <a:ext cx="4834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As expected with an environment which is almost completely non-stationary the CombUCB1 agent struggle to achieve sublinear regret.</a:t>
            </a:r>
            <a:endParaRPr/>
          </a:p>
        </p:txBody>
      </p:sp>
      <p:sp>
        <p:nvSpPr>
          <p:cNvPr id="619" name="Google Shape;619;p68"/>
          <p:cNvSpPr txBox="1"/>
          <p:nvPr/>
        </p:nvSpPr>
        <p:spPr>
          <a:xfrm>
            <a:off x="6592325" y="4790900"/>
            <a:ext cx="48345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Decreasing the number of intervals, the primal dual agent show worse performance as already seen before, while the almost stationary environment let the CombUCB1 agent outperform the primal dual one.</a:t>
            </a:r>
            <a:endParaRPr b="1"/>
          </a:p>
        </p:txBody>
      </p:sp>
      <p:pic>
        <p:nvPicPr>
          <p:cNvPr id="620" name="Google Shape;620;p68"/>
          <p:cNvPicPr preferRelativeResize="0"/>
          <p:nvPr/>
        </p:nvPicPr>
        <p:blipFill>
          <a:blip r:embed="rId3">
            <a:alphaModFix/>
          </a:blip>
          <a:stretch>
            <a:fillRect/>
          </a:stretch>
        </p:blipFill>
        <p:spPr>
          <a:xfrm>
            <a:off x="991612" y="1537014"/>
            <a:ext cx="4754526" cy="2971550"/>
          </a:xfrm>
          <a:prstGeom prst="rect">
            <a:avLst/>
          </a:prstGeom>
          <a:noFill/>
          <a:ln>
            <a:noFill/>
          </a:ln>
        </p:spPr>
      </p:pic>
      <p:pic>
        <p:nvPicPr>
          <p:cNvPr id="621" name="Google Shape;621;p68"/>
          <p:cNvPicPr preferRelativeResize="0"/>
          <p:nvPr/>
        </p:nvPicPr>
        <p:blipFill>
          <a:blip r:embed="rId4">
            <a:alphaModFix/>
          </a:blip>
          <a:stretch>
            <a:fillRect/>
          </a:stretch>
        </p:blipFill>
        <p:spPr>
          <a:xfrm>
            <a:off x="6592325" y="1537025"/>
            <a:ext cx="4478426" cy="2876350"/>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69"/>
          <p:cNvSpPr txBox="1">
            <a:spLocks noGrp="1"/>
          </p:cNvSpPr>
          <p:nvPr>
            <p:ph type="sldNum" idx="12"/>
          </p:nvPr>
        </p:nvSpPr>
        <p:spPr>
          <a:xfrm>
            <a:off x="11013988" y="6359546"/>
            <a:ext cx="9660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67</a:t>
            </a:fld>
            <a:r>
              <a:rPr lang="en-US"/>
              <a:t>/XX</a:t>
            </a:r>
            <a:endParaRPr/>
          </a:p>
        </p:txBody>
      </p:sp>
      <p:sp>
        <p:nvSpPr>
          <p:cNvPr id="627" name="Google Shape;627;p69"/>
          <p:cNvSpPr txBox="1">
            <a:spLocks noGrp="1"/>
          </p:cNvSpPr>
          <p:nvPr>
            <p:ph type="title"/>
          </p:nvPr>
        </p:nvSpPr>
        <p:spPr>
          <a:xfrm>
            <a:off x="105348" y="90625"/>
            <a:ext cx="10019700" cy="543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Agents comparison B &gt; T</a:t>
            </a:r>
            <a:endParaRPr/>
          </a:p>
        </p:txBody>
      </p:sp>
      <p:sp>
        <p:nvSpPr>
          <p:cNvPr id="628" name="Google Shape;628;p69"/>
          <p:cNvSpPr txBox="1"/>
          <p:nvPr/>
        </p:nvSpPr>
        <p:spPr>
          <a:xfrm>
            <a:off x="951625" y="4790900"/>
            <a:ext cx="4834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Increasing budget make the primal dual agent being outperformed by the CombUCB1 even in almost non-stationary environment.</a:t>
            </a:r>
            <a:endParaRPr/>
          </a:p>
        </p:txBody>
      </p:sp>
      <p:sp>
        <p:nvSpPr>
          <p:cNvPr id="629" name="Google Shape;629;p69"/>
          <p:cNvSpPr txBox="1"/>
          <p:nvPr/>
        </p:nvSpPr>
        <p:spPr>
          <a:xfrm>
            <a:off x="6592325" y="4683200"/>
            <a:ext cx="4834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As expected the CombUCB1 agent thrive with almost stationary environment also when B &gt; T.</a:t>
            </a:r>
            <a:endParaRPr b="1"/>
          </a:p>
        </p:txBody>
      </p:sp>
      <p:pic>
        <p:nvPicPr>
          <p:cNvPr id="630" name="Google Shape;630;p69"/>
          <p:cNvPicPr preferRelativeResize="0"/>
          <p:nvPr/>
        </p:nvPicPr>
        <p:blipFill>
          <a:blip r:embed="rId3">
            <a:alphaModFix/>
          </a:blip>
          <a:stretch>
            <a:fillRect/>
          </a:stretch>
        </p:blipFill>
        <p:spPr>
          <a:xfrm>
            <a:off x="951622" y="1537025"/>
            <a:ext cx="4491979" cy="2876350"/>
          </a:xfrm>
          <a:prstGeom prst="rect">
            <a:avLst/>
          </a:prstGeom>
          <a:noFill/>
          <a:ln>
            <a:noFill/>
          </a:ln>
        </p:spPr>
      </p:pic>
      <p:pic>
        <p:nvPicPr>
          <p:cNvPr id="631" name="Google Shape;631;p69"/>
          <p:cNvPicPr preferRelativeResize="0"/>
          <p:nvPr/>
        </p:nvPicPr>
        <p:blipFill>
          <a:blip r:embed="rId4">
            <a:alphaModFix/>
          </a:blip>
          <a:stretch>
            <a:fillRect/>
          </a:stretch>
        </p:blipFill>
        <p:spPr>
          <a:xfrm>
            <a:off x="6592333" y="1537025"/>
            <a:ext cx="4500268" cy="2876351"/>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70"/>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68</a:t>
            </a:fld>
            <a:r>
              <a:rPr lang="en-US"/>
              <a:t>/XX</a:t>
            </a:r>
            <a:endParaRPr sz="1200" b="0">
              <a:solidFill>
                <a:srgbClr val="888888"/>
              </a:solidFill>
            </a:endParaRPr>
          </a:p>
        </p:txBody>
      </p:sp>
      <p:sp>
        <p:nvSpPr>
          <p:cNvPr id="638" name="Google Shape;638;p70"/>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Conclusions</a:t>
            </a:r>
            <a:endParaRPr/>
          </a:p>
        </p:txBody>
      </p:sp>
      <p:sp>
        <p:nvSpPr>
          <p:cNvPr id="639" name="Google Shape;639;p70"/>
          <p:cNvSpPr txBox="1"/>
          <p:nvPr/>
        </p:nvSpPr>
        <p:spPr>
          <a:xfrm>
            <a:off x="590725" y="987600"/>
            <a:ext cx="10153200" cy="51597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a:t>Requirement 1:</a:t>
            </a:r>
            <a:endParaRPr/>
          </a:p>
          <a:p>
            <a:pPr marL="457200" lvl="0" indent="-317500" algn="l" rtl="0">
              <a:lnSpc>
                <a:spcPct val="150000"/>
              </a:lnSpc>
              <a:spcBef>
                <a:spcPts val="0"/>
              </a:spcBef>
              <a:spcAft>
                <a:spcPts val="0"/>
              </a:spcAft>
              <a:buSzPts val="1400"/>
              <a:buChar char="●"/>
            </a:pPr>
            <a:r>
              <a:rPr lang="en-US"/>
              <a:t>UCB1 no budget constraint  –&gt; sublinear regret</a:t>
            </a:r>
            <a:endParaRPr/>
          </a:p>
          <a:p>
            <a:pPr marL="457200" lvl="0" indent="-317500" algn="l" rtl="0">
              <a:lnSpc>
                <a:spcPct val="150000"/>
              </a:lnSpc>
              <a:spcBef>
                <a:spcPts val="0"/>
              </a:spcBef>
              <a:spcAft>
                <a:spcPts val="0"/>
              </a:spcAft>
              <a:buSzPts val="1400"/>
              <a:buChar char="●"/>
            </a:pPr>
            <a:r>
              <a:rPr lang="en-US"/>
              <a:t>UCB1 with budget constraint  –&gt; sublinear regret</a:t>
            </a:r>
            <a:endParaRPr/>
          </a:p>
          <a:p>
            <a:pPr marL="0" lvl="0" indent="0" algn="l" rtl="0">
              <a:lnSpc>
                <a:spcPct val="150000"/>
              </a:lnSpc>
              <a:spcBef>
                <a:spcPts val="0"/>
              </a:spcBef>
              <a:spcAft>
                <a:spcPts val="0"/>
              </a:spcAft>
              <a:buNone/>
            </a:pPr>
            <a:r>
              <a:rPr lang="en-US"/>
              <a:t>Requirement 2:</a:t>
            </a:r>
            <a:endParaRPr/>
          </a:p>
          <a:p>
            <a:pPr marL="457200" lvl="0" indent="-317500" algn="l" rtl="0">
              <a:lnSpc>
                <a:spcPct val="150000"/>
              </a:lnSpc>
              <a:spcBef>
                <a:spcPts val="0"/>
              </a:spcBef>
              <a:spcAft>
                <a:spcPts val="0"/>
              </a:spcAft>
              <a:buSzPts val="1400"/>
              <a:buChar char="●"/>
            </a:pPr>
            <a:r>
              <a:rPr lang="en-US"/>
              <a:t>Combinatorial UCB (with GP)  –&gt; sublinear regret    </a:t>
            </a:r>
            <a:endParaRPr/>
          </a:p>
          <a:p>
            <a:pPr marL="0" lvl="0" indent="0" algn="l" rtl="0">
              <a:lnSpc>
                <a:spcPct val="150000"/>
              </a:lnSpc>
              <a:spcBef>
                <a:spcPts val="0"/>
              </a:spcBef>
              <a:spcAft>
                <a:spcPts val="0"/>
              </a:spcAft>
              <a:buNone/>
            </a:pPr>
            <a:r>
              <a:rPr lang="en-US"/>
              <a:t>Requirement 3:</a:t>
            </a:r>
            <a:endParaRPr/>
          </a:p>
          <a:p>
            <a:pPr marL="457200" lvl="0" indent="-317500" algn="l" rtl="0">
              <a:lnSpc>
                <a:spcPct val="150000"/>
              </a:lnSpc>
              <a:spcBef>
                <a:spcPts val="0"/>
              </a:spcBef>
              <a:spcAft>
                <a:spcPts val="0"/>
              </a:spcAft>
              <a:buSzPts val="1400"/>
              <a:buChar char="●"/>
            </a:pPr>
            <a:r>
              <a:rPr lang="en-US"/>
              <a:t>Primal-Dual (EXP3.P) single product  –&gt; sublinear regret</a:t>
            </a:r>
            <a:endParaRPr/>
          </a:p>
          <a:p>
            <a:pPr marL="0" lvl="0" indent="0" algn="l" rtl="0">
              <a:lnSpc>
                <a:spcPct val="150000"/>
              </a:lnSpc>
              <a:spcBef>
                <a:spcPts val="0"/>
              </a:spcBef>
              <a:spcAft>
                <a:spcPts val="0"/>
              </a:spcAft>
              <a:buNone/>
            </a:pPr>
            <a:r>
              <a:rPr lang="en-US"/>
              <a:t>Requirement 4:</a:t>
            </a:r>
            <a:endParaRPr/>
          </a:p>
          <a:p>
            <a:pPr marL="457200" lvl="0" indent="-317500" algn="l" rtl="0">
              <a:lnSpc>
                <a:spcPct val="150000"/>
              </a:lnSpc>
              <a:spcBef>
                <a:spcPts val="0"/>
              </a:spcBef>
              <a:spcAft>
                <a:spcPts val="0"/>
              </a:spcAft>
              <a:buClr>
                <a:schemeClr val="dk1"/>
              </a:buClr>
              <a:buSzPts val="1400"/>
              <a:buChar char="●"/>
            </a:pPr>
            <a:r>
              <a:rPr lang="en-US">
                <a:solidFill>
                  <a:schemeClr val="dk1"/>
                </a:solidFill>
              </a:rPr>
              <a:t>Primal-Dual (EXP3.P) multiple products  –&gt; sublinear regret</a:t>
            </a:r>
            <a:endParaRPr>
              <a:solidFill>
                <a:schemeClr val="dk1"/>
              </a:solidFill>
            </a:endParaRPr>
          </a:p>
          <a:p>
            <a:pPr marL="0" lvl="0" indent="0" algn="l" rtl="0">
              <a:lnSpc>
                <a:spcPct val="150000"/>
              </a:lnSpc>
              <a:spcBef>
                <a:spcPts val="0"/>
              </a:spcBef>
              <a:spcAft>
                <a:spcPts val="0"/>
              </a:spcAft>
              <a:buNone/>
            </a:pPr>
            <a:r>
              <a:rPr lang="en-US"/>
              <a:t>Requirement 5:</a:t>
            </a:r>
            <a:endParaRPr/>
          </a:p>
          <a:p>
            <a:pPr marL="457200" lvl="0" indent="-317500" algn="l" rtl="0">
              <a:lnSpc>
                <a:spcPct val="150000"/>
              </a:lnSpc>
              <a:spcBef>
                <a:spcPts val="0"/>
              </a:spcBef>
              <a:spcAft>
                <a:spcPts val="0"/>
              </a:spcAft>
              <a:buSzPts val="1400"/>
              <a:buChar char="●"/>
            </a:pPr>
            <a:r>
              <a:rPr lang="en-US"/>
              <a:t>Combinatorial UCB (with GP and SW)  </a:t>
            </a:r>
            <a:r>
              <a:rPr lang="en-US">
                <a:solidFill>
                  <a:schemeClr val="dk1"/>
                </a:solidFill>
              </a:rPr>
              <a:t>–&gt; sublinear regret</a:t>
            </a:r>
            <a:endParaRPr>
              <a:solidFill>
                <a:schemeClr val="dk1"/>
              </a:solidFill>
            </a:endParaRPr>
          </a:p>
          <a:p>
            <a:pPr marL="457200" lvl="0" indent="-317500" algn="l" rtl="0">
              <a:lnSpc>
                <a:spcPct val="150000"/>
              </a:lnSpc>
              <a:spcBef>
                <a:spcPts val="0"/>
              </a:spcBef>
              <a:spcAft>
                <a:spcPts val="0"/>
              </a:spcAft>
              <a:buSzPts val="1400"/>
              <a:buChar char="●"/>
            </a:pPr>
            <a:r>
              <a:rPr lang="en-US">
                <a:solidFill>
                  <a:schemeClr val="dk1"/>
                </a:solidFill>
              </a:rPr>
              <a:t>Comparison between Combinatorial UCB (with GP and SW) and Primal-Dual  –&gt; coherent results</a:t>
            </a:r>
            <a:endParaRPr>
              <a:solidFill>
                <a:schemeClr val="dk1"/>
              </a:solidFill>
            </a:endParaRPr>
          </a:p>
          <a:p>
            <a:pPr marL="0" lvl="0" indent="0" algn="l" rtl="0">
              <a:lnSpc>
                <a:spcPct val="150000"/>
              </a:lnSpc>
              <a:spcBef>
                <a:spcPts val="0"/>
              </a:spcBef>
              <a:spcAft>
                <a:spcPts val="0"/>
              </a:spcAft>
              <a:buNone/>
            </a:pPr>
            <a:r>
              <a:rPr lang="en-US" b="1">
                <a:solidFill>
                  <a:schemeClr val="dk1"/>
                </a:solidFill>
              </a:rPr>
              <a:t>Further improvements</a:t>
            </a:r>
            <a:r>
              <a:rPr lang="en-US">
                <a:solidFill>
                  <a:schemeClr val="dk1"/>
                </a:solidFill>
              </a:rPr>
              <a:t>:</a:t>
            </a:r>
            <a:endParaRPr>
              <a:solidFill>
                <a:schemeClr val="dk1"/>
              </a:solidFill>
            </a:endParaRPr>
          </a:p>
          <a:p>
            <a:pPr marL="457200" lvl="0" indent="-317500" algn="l" rtl="0">
              <a:lnSpc>
                <a:spcPct val="150000"/>
              </a:lnSpc>
              <a:spcBef>
                <a:spcPts val="0"/>
              </a:spcBef>
              <a:spcAft>
                <a:spcPts val="0"/>
              </a:spcAft>
              <a:buClr>
                <a:schemeClr val="dk1"/>
              </a:buClr>
              <a:buSzPts val="1400"/>
              <a:buChar char="●"/>
            </a:pPr>
            <a:r>
              <a:rPr lang="en-US">
                <a:solidFill>
                  <a:schemeClr val="dk1"/>
                </a:solidFill>
              </a:rPr>
              <a:t>Create new environments</a:t>
            </a:r>
            <a:endParaRPr>
              <a:solidFill>
                <a:schemeClr val="dk1"/>
              </a:solidFill>
            </a:endParaRPr>
          </a:p>
          <a:p>
            <a:pPr marL="457200" lvl="0" indent="-317500" algn="l" rtl="0">
              <a:lnSpc>
                <a:spcPct val="150000"/>
              </a:lnSpc>
              <a:spcBef>
                <a:spcPts val="0"/>
              </a:spcBef>
              <a:spcAft>
                <a:spcPts val="0"/>
              </a:spcAft>
              <a:buClr>
                <a:schemeClr val="dk1"/>
              </a:buClr>
              <a:buSzPts val="1400"/>
              <a:buChar char="●"/>
            </a:pPr>
            <a:r>
              <a:rPr lang="en-US">
                <a:solidFill>
                  <a:schemeClr val="dk1"/>
                </a:solidFill>
              </a:rPr>
              <a:t>Test each algorithm under different conditions (limit cases, new environments, different parameters,…)</a:t>
            </a:r>
            <a:endParaRPr>
              <a:solidFill>
                <a:schemeClr val="dk1"/>
              </a:solidFill>
            </a:endParaRPr>
          </a:p>
          <a:p>
            <a:pPr marL="457200" lvl="0" indent="-317500" algn="l" rtl="0">
              <a:lnSpc>
                <a:spcPct val="150000"/>
              </a:lnSpc>
              <a:spcBef>
                <a:spcPts val="0"/>
              </a:spcBef>
              <a:spcAft>
                <a:spcPts val="0"/>
              </a:spcAft>
              <a:buClr>
                <a:schemeClr val="dk1"/>
              </a:buClr>
              <a:buSzPts val="1400"/>
              <a:buChar char="●"/>
            </a:pPr>
            <a:r>
              <a:rPr lang="en-US">
                <a:solidFill>
                  <a:schemeClr val="dk1"/>
                </a:solidFill>
              </a:rPr>
              <a:t>Further optimize each algorithms by hyperparameters tuning </a:t>
            </a:r>
            <a:endParaRPr>
              <a:solidFill>
                <a:schemeClr val="dk1"/>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71"/>
          <p:cNvSpPr txBox="1">
            <a:spLocks noGrp="1"/>
          </p:cNvSpPr>
          <p:nvPr>
            <p:ph type="sldNum" idx="12"/>
          </p:nvPr>
        </p:nvSpPr>
        <p:spPr>
          <a:xfrm>
            <a:off x="11013988" y="6359546"/>
            <a:ext cx="9660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69</a:t>
            </a:fld>
            <a:r>
              <a:rPr lang="en-US"/>
              <a:t>/XX</a:t>
            </a:r>
            <a:endParaRPr sz="1200" b="0">
              <a:solidFill>
                <a:srgbClr val="888888"/>
              </a:solidFill>
            </a:endParaRPr>
          </a:p>
        </p:txBody>
      </p:sp>
      <p:sp>
        <p:nvSpPr>
          <p:cNvPr id="646" name="Google Shape;646;p71"/>
          <p:cNvSpPr txBox="1">
            <a:spLocks noGrp="1"/>
          </p:cNvSpPr>
          <p:nvPr>
            <p:ph type="title"/>
          </p:nvPr>
        </p:nvSpPr>
        <p:spPr>
          <a:xfrm>
            <a:off x="105355" y="90617"/>
            <a:ext cx="6971400" cy="543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Useful Links</a:t>
            </a:r>
            <a:endParaRPr/>
          </a:p>
        </p:txBody>
      </p:sp>
      <p:sp>
        <p:nvSpPr>
          <p:cNvPr id="647" name="Google Shape;647;p71"/>
          <p:cNvSpPr txBox="1"/>
          <p:nvPr/>
        </p:nvSpPr>
        <p:spPr>
          <a:xfrm>
            <a:off x="636875" y="1402975"/>
            <a:ext cx="5934900" cy="19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Github link to the Repository of the Project:</a:t>
            </a:r>
            <a:endParaRPr sz="1800"/>
          </a:p>
          <a:p>
            <a:pPr marL="457200" lvl="0" indent="-342900" algn="l" rtl="0">
              <a:spcBef>
                <a:spcPts val="0"/>
              </a:spcBef>
              <a:spcAft>
                <a:spcPts val="0"/>
              </a:spcAft>
              <a:buSzPts val="1800"/>
              <a:buChar char="●"/>
            </a:pPr>
            <a:r>
              <a:rPr lang="en-US" sz="1800" u="sng">
                <a:solidFill>
                  <a:schemeClr val="hlink"/>
                </a:solidFill>
                <a:hlinkClick r:id="rId3"/>
              </a:rPr>
              <a:t>https://github.com/Digioref/OLA-Pricing.git</a:t>
            </a:r>
            <a:endParaRPr sz="2100"/>
          </a:p>
          <a:p>
            <a:pPr marL="0" lvl="0" indent="0" algn="l" rtl="0">
              <a:spcBef>
                <a:spcPts val="0"/>
              </a:spcBef>
              <a:spcAft>
                <a:spcPts val="0"/>
              </a:spcAft>
              <a:buNone/>
            </a:pPr>
            <a:endParaRPr sz="2100"/>
          </a:p>
          <a:p>
            <a:pPr marL="0" lvl="0" indent="0" algn="l" rtl="0">
              <a:spcBef>
                <a:spcPts val="0"/>
              </a:spcBef>
              <a:spcAft>
                <a:spcPts val="0"/>
              </a:spcAft>
              <a:buNone/>
            </a:pPr>
            <a:r>
              <a:rPr lang="en-US" sz="1800"/>
              <a:t>Paper of EXP3.P:</a:t>
            </a:r>
            <a:endParaRPr sz="1800"/>
          </a:p>
          <a:p>
            <a:pPr marL="457200" lvl="0" indent="-342900" algn="l" rtl="0">
              <a:spcBef>
                <a:spcPts val="0"/>
              </a:spcBef>
              <a:spcAft>
                <a:spcPts val="0"/>
              </a:spcAft>
              <a:buSzPts val="1800"/>
              <a:buChar char="●"/>
            </a:pPr>
            <a:r>
              <a:rPr lang="en-US" sz="1800" u="sng">
                <a:solidFill>
                  <a:schemeClr val="hlink"/>
                </a:solidFill>
                <a:hlinkClick r:id="rId4"/>
              </a:rPr>
              <a:t>https://cesa-bianchi.di.unimi.it/Pubblicazioni/J18.pdf</a:t>
            </a:r>
            <a:endParaRPr sz="1800"/>
          </a:p>
        </p:txBody>
      </p:sp>
    </p:spTree>
  </p:cSld>
  <p:clrMapOvr>
    <a:masterClrMapping/>
  </p:clrMapOvr>
  <mc:AlternateContent xmlns:mc="http://schemas.openxmlformats.org/markup-compatibility/2006" xmlns:p14="http://schemas.microsoft.com/office/powerpoint/2010/main">
    <mc:Choice Requires="p14">
      <p:transition spd="med">
        <p14:prism/>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0"/>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r>
              <a:rPr lang="en-US"/>
              <a:t>/XX</a:t>
            </a:r>
            <a:endParaRPr/>
          </a:p>
        </p:txBody>
      </p:sp>
      <p:sp>
        <p:nvSpPr>
          <p:cNvPr id="83" name="Google Shape;83;p10"/>
          <p:cNvSpPr txBox="1">
            <a:spLocks noGrp="1"/>
          </p:cNvSpPr>
          <p:nvPr>
            <p:ph type="title"/>
          </p:nvPr>
        </p:nvSpPr>
        <p:spPr>
          <a:xfrm>
            <a:off x="105355" y="90617"/>
            <a:ext cx="6971271" cy="5436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Baseline (Clairvoyant)</a:t>
            </a:r>
            <a:endParaRPr/>
          </a:p>
        </p:txBody>
      </p:sp>
      <p:sp>
        <p:nvSpPr>
          <p:cNvPr id="84" name="Google Shape;84;p10"/>
          <p:cNvSpPr txBox="1"/>
          <p:nvPr/>
        </p:nvSpPr>
        <p:spPr>
          <a:xfrm>
            <a:off x="761135" y="1416537"/>
            <a:ext cx="10363200" cy="1200600"/>
          </a:xfrm>
          <a:prstGeom prst="rect">
            <a:avLst/>
          </a:prstGeom>
          <a:noFill/>
          <a:ln>
            <a:noFill/>
          </a:ln>
        </p:spPr>
        <p:txBody>
          <a:bodyPr spcFirstLastPara="1" wrap="square" lIns="91425" tIns="45700" rIns="91425" bIns="45700" anchor="t" anchorCtr="0">
            <a:spAutoFit/>
          </a:bodyPr>
          <a:lstStyle/>
          <a:p>
            <a:pPr marL="0" marR="0" lvl="0" indent="-11430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Knows the </a:t>
            </a:r>
            <a:r>
              <a:rPr lang="en-US" sz="1800" b="1">
                <a:solidFill>
                  <a:schemeClr val="dk1"/>
                </a:solidFill>
                <a:latin typeface="Calibri"/>
                <a:ea typeface="Calibri"/>
                <a:cs typeface="Calibri"/>
                <a:sym typeface="Calibri"/>
              </a:rPr>
              <a:t>true distribution of valuations</a:t>
            </a:r>
            <a:r>
              <a:rPr lang="en-US" sz="1800">
                <a:solidFill>
                  <a:schemeClr val="dk1"/>
                </a:solidFill>
                <a:latin typeface="Calibri"/>
                <a:ea typeface="Calibri"/>
                <a:cs typeface="Calibri"/>
                <a:sym typeface="Calibri"/>
              </a:rPr>
              <a:t>.</a:t>
            </a:r>
            <a:endParaRPr/>
          </a:p>
          <a:p>
            <a:pPr marL="0" marR="0" lvl="0" indent="-11430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Chooses the price (or mix of prices) that </a:t>
            </a:r>
            <a:r>
              <a:rPr lang="en-US" sz="1800" b="1">
                <a:solidFill>
                  <a:schemeClr val="dk1"/>
                </a:solidFill>
                <a:latin typeface="Calibri"/>
                <a:ea typeface="Calibri"/>
                <a:cs typeface="Calibri"/>
                <a:sym typeface="Calibri"/>
              </a:rPr>
              <a:t>maximizes expected profit</a:t>
            </a:r>
            <a:r>
              <a:rPr lang="en-US" sz="1800">
                <a:solidFill>
                  <a:schemeClr val="dk1"/>
                </a:solidFill>
                <a:latin typeface="Calibri"/>
                <a:ea typeface="Calibri"/>
                <a:cs typeface="Calibri"/>
                <a:sym typeface="Calibri"/>
              </a:rPr>
              <a:t> under budget constraints.</a:t>
            </a:r>
            <a:endParaRPr/>
          </a:p>
          <a:p>
            <a:pPr marL="0" marR="0" lvl="0" indent="-11430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Computed by solving an LP.</a:t>
            </a:r>
            <a:endParaRPr/>
          </a:p>
          <a:p>
            <a:pPr marL="0" marR="0" lvl="0" indent="-11430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Serves as the </a:t>
            </a:r>
            <a:r>
              <a:rPr lang="en-US" sz="1800" b="1">
                <a:solidFill>
                  <a:schemeClr val="dk1"/>
                </a:solidFill>
                <a:latin typeface="Calibri"/>
                <a:ea typeface="Calibri"/>
                <a:cs typeface="Calibri"/>
                <a:sym typeface="Calibri"/>
              </a:rPr>
              <a:t>upper bound</a:t>
            </a:r>
            <a:r>
              <a:rPr lang="en-US" sz="1800">
                <a:solidFill>
                  <a:schemeClr val="dk1"/>
                </a:solidFill>
                <a:latin typeface="Calibri"/>
                <a:ea typeface="Calibri"/>
                <a:cs typeface="Calibri"/>
                <a:sym typeface="Calibri"/>
              </a:rPr>
              <a:t> against which we compare regret.</a:t>
            </a:r>
            <a:endParaRPr/>
          </a:p>
        </p:txBody>
      </p:sp>
      <p:sp>
        <p:nvSpPr>
          <p:cNvPr id="85" name="Google Shape;85;p10"/>
          <p:cNvSpPr txBox="1"/>
          <p:nvPr/>
        </p:nvSpPr>
        <p:spPr>
          <a:xfrm>
            <a:off x="1130800" y="4827375"/>
            <a:ext cx="1966200" cy="40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N.B.: cost is {0,1} </a:t>
            </a:r>
            <a:endParaRPr/>
          </a:p>
        </p:txBody>
      </p:sp>
      <p:pic>
        <p:nvPicPr>
          <p:cNvPr id="86" name="Google Shape;86;p10"/>
          <p:cNvPicPr preferRelativeResize="0"/>
          <p:nvPr/>
        </p:nvPicPr>
        <p:blipFill>
          <a:blip r:embed="rId3">
            <a:alphaModFix/>
          </a:blip>
          <a:stretch>
            <a:fillRect/>
          </a:stretch>
        </p:blipFill>
        <p:spPr>
          <a:xfrm>
            <a:off x="761125" y="2807862"/>
            <a:ext cx="4105275" cy="1828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1"/>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r>
              <a:rPr lang="en-US"/>
              <a:t>/XX</a:t>
            </a:r>
            <a:endParaRPr/>
          </a:p>
        </p:txBody>
      </p:sp>
      <p:sp>
        <p:nvSpPr>
          <p:cNvPr id="92" name="Google Shape;92;p11"/>
          <p:cNvSpPr txBox="1">
            <a:spLocks noGrp="1"/>
          </p:cNvSpPr>
          <p:nvPr>
            <p:ph type="title"/>
          </p:nvPr>
        </p:nvSpPr>
        <p:spPr>
          <a:xfrm>
            <a:off x="105355" y="90617"/>
            <a:ext cx="6971271" cy="5436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and graphs without budget constraints</a:t>
            </a:r>
            <a:endParaRPr/>
          </a:p>
        </p:txBody>
      </p:sp>
      <p:sp>
        <p:nvSpPr>
          <p:cNvPr id="93" name="Google Shape;93;p11"/>
          <p:cNvSpPr txBox="1"/>
          <p:nvPr/>
        </p:nvSpPr>
        <p:spPr>
          <a:xfrm>
            <a:off x="490903" y="4691519"/>
            <a:ext cx="5698800" cy="1200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chemeClr val="dk1"/>
              </a:buClr>
              <a:buSzPts val="1800"/>
              <a:buFont typeface="Calibri"/>
              <a:buNone/>
            </a:pPr>
            <a:r>
              <a:rPr lang="en-US" sz="1800" b="1">
                <a:solidFill>
                  <a:schemeClr val="dk1"/>
                </a:solidFill>
                <a:latin typeface="Calibri"/>
                <a:ea typeface="Calibri"/>
                <a:cs typeface="Calibri"/>
                <a:sym typeface="Calibri"/>
              </a:rPr>
              <a:t>	Truncated Normal Distribution</a:t>
            </a:r>
            <a:endParaRPr/>
          </a:p>
          <a:p>
            <a:pPr marL="0" marR="0" lvl="0" indent="-114300" algn="l" rtl="0">
              <a:spcBef>
                <a:spcPts val="0"/>
              </a:spcBef>
              <a:spcAft>
                <a:spcPts val="0"/>
              </a:spcAft>
              <a:buClr>
                <a:schemeClr val="dk1"/>
              </a:buClr>
              <a:buSzPts val="1800"/>
              <a:buFont typeface="Arial"/>
              <a:buChar char="•"/>
            </a:pPr>
            <a:r>
              <a:rPr lang="en-US" sz="1800" b="1">
                <a:solidFill>
                  <a:schemeClr val="dk1"/>
                </a:solidFill>
                <a:latin typeface="Calibri"/>
                <a:ea typeface="Calibri"/>
                <a:cs typeface="Calibri"/>
                <a:sym typeface="Calibri"/>
              </a:rPr>
              <a:t>Cumulative Regret</a:t>
            </a:r>
            <a:r>
              <a:rPr lang="en-US" sz="1800">
                <a:solidFill>
                  <a:schemeClr val="dk1"/>
                </a:solidFill>
                <a:latin typeface="Calibri"/>
                <a:ea typeface="Calibri"/>
                <a:cs typeface="Calibri"/>
                <a:sym typeface="Calibri"/>
              </a:rPr>
              <a:t>: grows sublinearly → UCB1 converges.</a:t>
            </a:r>
            <a:endParaRPr/>
          </a:p>
          <a:p>
            <a:pPr marL="0" marR="0" lvl="0" indent="-114300" algn="l" rtl="0">
              <a:spcBef>
                <a:spcPts val="0"/>
              </a:spcBef>
              <a:spcAft>
                <a:spcPts val="0"/>
              </a:spcAft>
              <a:buClr>
                <a:schemeClr val="dk1"/>
              </a:buClr>
              <a:buSzPts val="1800"/>
              <a:buFont typeface="Arial"/>
              <a:buChar char="•"/>
            </a:pPr>
            <a:r>
              <a:rPr lang="en-US" sz="1800" b="1">
                <a:solidFill>
                  <a:schemeClr val="dk1"/>
                </a:solidFill>
                <a:latin typeface="Calibri"/>
                <a:ea typeface="Calibri"/>
                <a:cs typeface="Calibri"/>
                <a:sym typeface="Calibri"/>
              </a:rPr>
              <a:t>Number of Pulls</a:t>
            </a:r>
            <a:r>
              <a:rPr lang="en-US" sz="1800">
                <a:solidFill>
                  <a:schemeClr val="dk1"/>
                </a:solidFill>
                <a:latin typeface="Calibri"/>
                <a:ea typeface="Calibri"/>
                <a:cs typeface="Calibri"/>
                <a:sym typeface="Calibri"/>
              </a:rPr>
              <a:t>: most mass on the optimal price, with some exploration.</a:t>
            </a:r>
            <a:endParaRPr/>
          </a:p>
        </p:txBody>
      </p:sp>
      <p:sp>
        <p:nvSpPr>
          <p:cNvPr id="94" name="Google Shape;94;p11"/>
          <p:cNvSpPr txBox="1"/>
          <p:nvPr/>
        </p:nvSpPr>
        <p:spPr>
          <a:xfrm>
            <a:off x="6189785" y="4630361"/>
            <a:ext cx="5744308" cy="1200329"/>
          </a:xfrm>
          <a:prstGeom prst="rect">
            <a:avLst/>
          </a:prstGeom>
          <a:noFill/>
          <a:ln>
            <a:noFill/>
          </a:ln>
        </p:spPr>
        <p:txBody>
          <a:bodyPr spcFirstLastPara="1" wrap="square" lIns="91425" tIns="45700" rIns="91425" bIns="45700" anchor="t" anchorCtr="0">
            <a:spAutoFit/>
          </a:bodyPr>
          <a:lstStyle/>
          <a:p>
            <a:pPr marL="457200" marR="0" lvl="1" indent="0" algn="l" rtl="0">
              <a:spcBef>
                <a:spcPts val="0"/>
              </a:spcBef>
              <a:spcAft>
                <a:spcPts val="0"/>
              </a:spcAft>
              <a:buNone/>
            </a:pPr>
            <a:r>
              <a:rPr lang="en-US" sz="1800" b="1" i="0" u="none" strike="noStrike" cap="none">
                <a:solidFill>
                  <a:schemeClr val="dk1"/>
                </a:solidFill>
                <a:latin typeface="Calibri"/>
                <a:ea typeface="Calibri"/>
                <a:cs typeface="Calibri"/>
                <a:sym typeface="Calibri"/>
              </a:rPr>
              <a:t>	Uniform Distribution</a:t>
            </a:r>
            <a:endParaRPr/>
          </a:p>
          <a:p>
            <a:pPr marL="0" marR="0" lvl="0" indent="-114300" algn="l" rtl="0">
              <a:spcBef>
                <a:spcPts val="0"/>
              </a:spcBef>
              <a:spcAft>
                <a:spcPts val="0"/>
              </a:spcAft>
              <a:buClr>
                <a:schemeClr val="dk1"/>
              </a:buClr>
              <a:buSzPts val="1800"/>
              <a:buFont typeface="Arial"/>
              <a:buChar char="•"/>
            </a:pPr>
            <a:r>
              <a:rPr lang="en-US" sz="1800" b="1">
                <a:solidFill>
                  <a:schemeClr val="dk1"/>
                </a:solidFill>
                <a:latin typeface="Calibri"/>
                <a:ea typeface="Calibri"/>
                <a:cs typeface="Calibri"/>
                <a:sym typeface="Calibri"/>
              </a:rPr>
              <a:t>Cumulative Regret</a:t>
            </a:r>
            <a:r>
              <a:rPr lang="en-US" sz="1800">
                <a:solidFill>
                  <a:schemeClr val="dk1"/>
                </a:solidFill>
                <a:latin typeface="Calibri"/>
                <a:ea typeface="Calibri"/>
                <a:cs typeface="Calibri"/>
                <a:sym typeface="Calibri"/>
              </a:rPr>
              <a:t>: sublinear, but noisier.</a:t>
            </a:r>
            <a:endParaRPr/>
          </a:p>
          <a:p>
            <a:pPr marL="0" marR="0" lvl="0" indent="-114300" algn="l" rtl="0">
              <a:spcBef>
                <a:spcPts val="0"/>
              </a:spcBef>
              <a:spcAft>
                <a:spcPts val="0"/>
              </a:spcAft>
              <a:buClr>
                <a:schemeClr val="dk1"/>
              </a:buClr>
              <a:buSzPts val="1800"/>
              <a:buFont typeface="Arial"/>
              <a:buChar char="•"/>
            </a:pPr>
            <a:r>
              <a:rPr lang="en-US" sz="1800" b="1">
                <a:solidFill>
                  <a:schemeClr val="dk1"/>
                </a:solidFill>
                <a:latin typeface="Calibri"/>
                <a:ea typeface="Calibri"/>
                <a:cs typeface="Calibri"/>
                <a:sym typeface="Calibri"/>
              </a:rPr>
              <a:t>Pulls</a:t>
            </a:r>
            <a:r>
              <a:rPr lang="en-US" sz="1800">
                <a:solidFill>
                  <a:schemeClr val="dk1"/>
                </a:solidFill>
                <a:latin typeface="Calibri"/>
                <a:ea typeface="Calibri"/>
                <a:cs typeface="Calibri"/>
                <a:sym typeface="Calibri"/>
              </a:rPr>
              <a:t>: spread across several prices → higher exploration due to uncertainty.</a:t>
            </a:r>
            <a:endParaRPr/>
          </a:p>
        </p:txBody>
      </p:sp>
      <p:pic>
        <p:nvPicPr>
          <p:cNvPr id="95" name="Google Shape;95;p11"/>
          <p:cNvPicPr preferRelativeResize="0"/>
          <p:nvPr/>
        </p:nvPicPr>
        <p:blipFill rotWithShape="1">
          <a:blip r:embed="rId3">
            <a:alphaModFix/>
          </a:blip>
          <a:srcRect/>
          <a:stretch/>
        </p:blipFill>
        <p:spPr>
          <a:xfrm>
            <a:off x="1467949" y="1582616"/>
            <a:ext cx="3148012" cy="2594829"/>
          </a:xfrm>
          <a:prstGeom prst="rect">
            <a:avLst/>
          </a:prstGeom>
          <a:noFill/>
          <a:ln>
            <a:noFill/>
          </a:ln>
        </p:spPr>
      </p:pic>
      <p:pic>
        <p:nvPicPr>
          <p:cNvPr id="96" name="Google Shape;96;p11"/>
          <p:cNvPicPr preferRelativeResize="0"/>
          <p:nvPr/>
        </p:nvPicPr>
        <p:blipFill rotWithShape="1">
          <a:blip r:embed="rId4">
            <a:alphaModFix/>
          </a:blip>
          <a:srcRect/>
          <a:stretch/>
        </p:blipFill>
        <p:spPr>
          <a:xfrm>
            <a:off x="6746631" y="1582616"/>
            <a:ext cx="3148012" cy="259482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2"/>
          <p:cNvSpPr txBox="1">
            <a:spLocks noGrp="1"/>
          </p:cNvSpPr>
          <p:nvPr>
            <p:ph type="sldNum" idx="12"/>
          </p:nvPr>
        </p:nvSpPr>
        <p:spPr>
          <a:xfrm>
            <a:off x="11013988" y="6359546"/>
            <a:ext cx="96588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r>
              <a:rPr lang="en-US"/>
              <a:t>/XX</a:t>
            </a:r>
            <a:endParaRPr/>
          </a:p>
        </p:txBody>
      </p:sp>
      <p:sp>
        <p:nvSpPr>
          <p:cNvPr id="102" name="Google Shape;102;p12"/>
          <p:cNvSpPr txBox="1">
            <a:spLocks noGrp="1"/>
          </p:cNvSpPr>
          <p:nvPr>
            <p:ph type="title"/>
          </p:nvPr>
        </p:nvSpPr>
        <p:spPr>
          <a:xfrm>
            <a:off x="105355" y="90617"/>
            <a:ext cx="6971271" cy="5436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Font typeface="Calibri"/>
              <a:buNone/>
            </a:pPr>
            <a:r>
              <a:rPr lang="en-US"/>
              <a:t>Trials and graphs without budget constraints</a:t>
            </a:r>
            <a:endParaRPr/>
          </a:p>
        </p:txBody>
      </p:sp>
      <p:sp>
        <p:nvSpPr>
          <p:cNvPr id="103" name="Google Shape;103;p12"/>
          <p:cNvSpPr txBox="1"/>
          <p:nvPr/>
        </p:nvSpPr>
        <p:spPr>
          <a:xfrm>
            <a:off x="490903" y="4691519"/>
            <a:ext cx="5698882" cy="1200329"/>
          </a:xfrm>
          <a:prstGeom prst="rect">
            <a:avLst/>
          </a:prstGeom>
          <a:noFill/>
          <a:ln>
            <a:noFill/>
          </a:ln>
        </p:spPr>
        <p:txBody>
          <a:bodyPr spcFirstLastPara="1" wrap="square" lIns="91425" tIns="45700" rIns="91425" bIns="45700" anchor="t" anchorCtr="0">
            <a:spAutoFit/>
          </a:bodyPr>
          <a:lstStyle/>
          <a:p>
            <a:pPr marL="457200" marR="0" lvl="1" indent="0" algn="l" rtl="0">
              <a:spcBef>
                <a:spcPts val="0"/>
              </a:spcBef>
              <a:spcAft>
                <a:spcPts val="0"/>
              </a:spcAft>
              <a:buNone/>
            </a:pPr>
            <a:r>
              <a:rPr lang="en-US" sz="1800" b="1" i="0" u="none" strike="noStrike" cap="none">
                <a:solidFill>
                  <a:schemeClr val="dk1"/>
                </a:solidFill>
                <a:latin typeface="Calibri"/>
                <a:ea typeface="Calibri"/>
                <a:cs typeface="Calibri"/>
                <a:sym typeface="Calibri"/>
              </a:rPr>
              <a:t>	 Beta Distribution</a:t>
            </a:r>
            <a:endParaRPr/>
          </a:p>
          <a:p>
            <a:pPr marL="0" marR="0" lvl="0" indent="-11430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Optimal price is lower (since mean valuation is low).</a:t>
            </a:r>
            <a:endParaRPr/>
          </a:p>
          <a:p>
            <a:pPr marL="0" marR="0" lvl="0" indent="-11430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Agent converges well: pulls mostly the optimal lower prices.</a:t>
            </a:r>
            <a:endParaRPr/>
          </a:p>
        </p:txBody>
      </p:sp>
      <p:sp>
        <p:nvSpPr>
          <p:cNvPr id="104" name="Google Shape;104;p12"/>
          <p:cNvSpPr txBox="1"/>
          <p:nvPr/>
        </p:nvSpPr>
        <p:spPr>
          <a:xfrm>
            <a:off x="6189785" y="4630361"/>
            <a:ext cx="5744308"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chemeClr val="dk1"/>
              </a:buClr>
              <a:buSzPts val="1800"/>
              <a:buFont typeface="Calibri"/>
              <a:buNone/>
            </a:pPr>
            <a:r>
              <a:rPr lang="en-US" sz="1800" b="1">
                <a:solidFill>
                  <a:schemeClr val="dk1"/>
                </a:solidFill>
                <a:latin typeface="Calibri"/>
                <a:ea typeface="Calibri"/>
                <a:cs typeface="Calibri"/>
                <a:sym typeface="Calibri"/>
              </a:rPr>
              <a:t>	Truncated Exponential</a:t>
            </a:r>
            <a:endParaRPr/>
          </a:p>
          <a:p>
            <a:pPr marL="0" marR="0" lvl="0" indent="-11430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Optimal price shifts higher compared to Beta.</a:t>
            </a:r>
            <a:endParaRPr/>
          </a:p>
          <a:p>
            <a:pPr marL="0" marR="0" lvl="0" indent="-11430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Again, UCB1 identifies the best price and regret stays sublinear.</a:t>
            </a:r>
            <a:endParaRPr/>
          </a:p>
        </p:txBody>
      </p:sp>
      <p:pic>
        <p:nvPicPr>
          <p:cNvPr id="105" name="Google Shape;105;p12"/>
          <p:cNvPicPr preferRelativeResize="0"/>
          <p:nvPr/>
        </p:nvPicPr>
        <p:blipFill rotWithShape="1">
          <a:blip r:embed="rId3">
            <a:alphaModFix/>
          </a:blip>
          <a:srcRect/>
          <a:stretch/>
        </p:blipFill>
        <p:spPr>
          <a:xfrm>
            <a:off x="797169" y="1576754"/>
            <a:ext cx="3631570" cy="2993414"/>
          </a:xfrm>
          <a:prstGeom prst="rect">
            <a:avLst/>
          </a:prstGeom>
          <a:noFill/>
          <a:ln>
            <a:noFill/>
          </a:ln>
        </p:spPr>
      </p:pic>
      <p:pic>
        <p:nvPicPr>
          <p:cNvPr id="106" name="Google Shape;106;p12"/>
          <p:cNvPicPr preferRelativeResize="0"/>
          <p:nvPr/>
        </p:nvPicPr>
        <p:blipFill rotWithShape="1">
          <a:blip r:embed="rId4">
            <a:alphaModFix/>
          </a:blip>
          <a:srcRect/>
          <a:stretch/>
        </p:blipFill>
        <p:spPr>
          <a:xfrm>
            <a:off x="6406314" y="1575789"/>
            <a:ext cx="3631570" cy="2993414"/>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4795</Words>
  <Application>Microsoft Office PowerPoint</Application>
  <PresentationFormat>Widescreen</PresentationFormat>
  <Paragraphs>579</Paragraphs>
  <Slides>69</Slides>
  <Notes>68</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69</vt:i4>
      </vt:variant>
    </vt:vector>
  </HeadingPairs>
  <TitlesOfParts>
    <vt:vector size="74" baseType="lpstr">
      <vt:lpstr>Roboto Mono</vt:lpstr>
      <vt:lpstr>Calibri</vt:lpstr>
      <vt:lpstr>Arial</vt:lpstr>
      <vt:lpstr>Cambria Math</vt:lpstr>
      <vt:lpstr>Office Theme</vt:lpstr>
      <vt:lpstr>Online Learning Applications Project </vt:lpstr>
      <vt:lpstr>Project: Overview</vt:lpstr>
      <vt:lpstr>Requirement 1: Single product and stochastic environment</vt:lpstr>
      <vt:lpstr>Environment</vt:lpstr>
      <vt:lpstr>Agent Case 1: UCB1 without inventory constraint</vt:lpstr>
      <vt:lpstr>Agent Case 2: UCB-like with inventory (budget) constraint</vt:lpstr>
      <vt:lpstr>Baseline (Clairvoyant)</vt:lpstr>
      <vt:lpstr>Trials and graphs without budget constraints</vt:lpstr>
      <vt:lpstr>Trials and graphs without budget constraints</vt:lpstr>
      <vt:lpstr>Trials and graphs with budget constraints</vt:lpstr>
      <vt:lpstr>Trials and graphs with budget constraints</vt:lpstr>
      <vt:lpstr>Trials and graphs with budget constraints</vt:lpstr>
      <vt:lpstr>Requirement 2: Multiple products and stochastic environment</vt:lpstr>
      <vt:lpstr>Environment</vt:lpstr>
      <vt:lpstr>Agent: Combinatorial UCB with Gaussian Processes</vt:lpstr>
      <vt:lpstr>Agent: Combinatorial UCB with Gaussian Processes</vt:lpstr>
      <vt:lpstr>Baseline: clairvoyant</vt:lpstr>
      <vt:lpstr>Trials with uncorrelated products</vt:lpstr>
      <vt:lpstr>Trials with uncorrelated products</vt:lpstr>
      <vt:lpstr>Trials with correlated products</vt:lpstr>
      <vt:lpstr>Trials with correlated products</vt:lpstr>
      <vt:lpstr>Trials with custom covariance matrix</vt:lpstr>
      <vt:lpstr>Trials with custom covariance matrix</vt:lpstr>
      <vt:lpstr>Requirement 3: Best-of-both-worlds algorithms with a single product</vt:lpstr>
      <vt:lpstr>Requirement features</vt:lpstr>
      <vt:lpstr>Nonstationary Pricing Environments</vt:lpstr>
      <vt:lpstr>Learning Agent</vt:lpstr>
      <vt:lpstr>Baseline</vt:lpstr>
      <vt:lpstr>Experiment Setup</vt:lpstr>
      <vt:lpstr>Results: Beta Environment</vt:lpstr>
      <vt:lpstr>Results: Truncated Normal Environment</vt:lpstr>
      <vt:lpstr>Results: Truncated Exponential Environment</vt:lpstr>
      <vt:lpstr>Key Insights </vt:lpstr>
      <vt:lpstr>Requirement 4: Best-of-both-worlds with multiple products</vt:lpstr>
      <vt:lpstr>Goal:</vt:lpstr>
      <vt:lpstr>Environment: Multi-Product Pricing</vt:lpstr>
      <vt:lpstr>Agent: Discounted EXP3.P</vt:lpstr>
      <vt:lpstr>Agent: Primal-Dual Pricing</vt:lpstr>
      <vt:lpstr>Baselines for Evaluation</vt:lpstr>
      <vt:lpstr>Experiment Setup</vt:lpstr>
      <vt:lpstr>Trial Setup: Budget &lt; Horizon</vt:lpstr>
      <vt:lpstr>Single Trial Results</vt:lpstr>
      <vt:lpstr>Single Trial Visuals</vt:lpstr>
      <vt:lpstr>Multiple Trials </vt:lpstr>
      <vt:lpstr>Price Discretization Sensitivity</vt:lpstr>
      <vt:lpstr>Revenue and Regret Comparison</vt:lpstr>
      <vt:lpstr>Key Takeaways</vt:lpstr>
      <vt:lpstr>Case: Budget = Horizon (B = T)</vt:lpstr>
      <vt:lpstr>Single Trial (Fine Grid)</vt:lpstr>
      <vt:lpstr>Multiple Trials (Fine grid)</vt:lpstr>
      <vt:lpstr>Multiple Trials (Coarse Grid: 5 Prices)</vt:lpstr>
      <vt:lpstr>Key Takeaways</vt:lpstr>
      <vt:lpstr>Case: Budget &gt; Horizon (B &gt; T)</vt:lpstr>
      <vt:lpstr>Single Trial (Fine Grid)</vt:lpstr>
      <vt:lpstr>Multiple Trials (Fine Grid)</vt:lpstr>
      <vt:lpstr>Multiple Trials (Coarse Grid: 5 Prices)</vt:lpstr>
      <vt:lpstr>Key Takeaways</vt:lpstr>
      <vt:lpstr>Requirement 5: Slightly non-stationary environments with multiple products</vt:lpstr>
      <vt:lpstr>Environment</vt:lpstr>
      <vt:lpstr>Agent Case 1: UCB1 with GP and sliding window</vt:lpstr>
      <vt:lpstr>Agent Case 2: Primal-Dual with modified EXP3.P</vt:lpstr>
      <vt:lpstr>Baselines</vt:lpstr>
      <vt:lpstr>Trials with CombUCB1 agent</vt:lpstr>
      <vt:lpstr>Trials with Primal-Dual agent</vt:lpstr>
      <vt:lpstr>Agents comparison B &lt; T</vt:lpstr>
      <vt:lpstr>Agents comparison B = T</vt:lpstr>
      <vt:lpstr>Agents comparison B &gt; T</vt:lpstr>
      <vt:lpstr>Conclusions</vt:lpstr>
      <vt:lpstr>Useful 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Francesco Di Giore</dc:creator>
  <cp:lastModifiedBy>Francesco Di Giore</cp:lastModifiedBy>
  <cp:revision>3</cp:revision>
  <dcterms:modified xsi:type="dcterms:W3CDTF">2025-09-06T17:38:56Z</dcterms:modified>
</cp:coreProperties>
</file>